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48"/>
  </p:notesMasterIdLst>
  <p:sldIdLst>
    <p:sldId id="256" r:id="rId2"/>
    <p:sldId id="258" r:id="rId3"/>
    <p:sldId id="259" r:id="rId4"/>
    <p:sldId id="302"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304" r:id="rId43"/>
    <p:sldId id="305" r:id="rId44"/>
    <p:sldId id="298" r:id="rId45"/>
    <p:sldId id="303" r:id="rId46"/>
    <p:sldId id="299" r:id="rId4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ri Robinett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57"/>
    <p:restoredTop sz="94719"/>
  </p:normalViewPr>
  <p:slideViewPr>
    <p:cSldViewPr snapToGrid="0">
      <p:cViewPr varScale="1">
        <p:scale>
          <a:sx n="78" d="100"/>
          <a:sy n="78" d="100"/>
        </p:scale>
        <p:origin x="114" y="10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e5f31924cd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e5f31924c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e5f31924cd_0_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e5f31924cd_0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e5f31924cd_0_6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e5f31924cd_0_6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5f31924cd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e5f31924cd_0_6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e5f31924cd_0_6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e5f31924cd_0_6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5f31924cd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e5f31924cd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Scope of Appt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5f31924cd_0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e5f31924cd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e5f31924cd_0_7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e5f31924cd_0_7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e5f31924cd_0_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e5f31924cd_0_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5f31924cd_0_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e5f31924cd_0_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5f31924cd_0_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e5f31924cd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e5f31924c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e5f31924c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e5f31924cd_0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e5f31924cd_0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e5f31924cd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e5f31924cd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e5f31924cd_0_8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e5f31924cd_0_8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e5f31924cd_0_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e5f31924cd_0_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e5f31924cd_0_8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e5f31924cd_0_8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e5f31924cd_0_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e5f31924cd_0_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e5f31924cd_0_8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e5f31924cd_0_8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e5f31924cd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e5f31924cd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e5f31924cd_0_9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e5f31924cd_0_9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e5f31924cd_0_9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e5f31924cd_0_9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e629bfffcc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e629bfffcc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e5f31924cd_0_9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e5f31924cd_0_9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e5f31924cd_0_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e5f31924cd_0_9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e5f31924cd_0_9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e5f31924cd_0_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e5f31924cd_0_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e5f31924cd_0_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e5f31924cd_0_1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e5f31924cd_0_1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e5f31924cd_0_10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e5f31924cd_0_10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e5f31924cd_0_1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e5f31924cd_0_1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e5f31924cd_0_1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e5f31924cd_0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e5f31924cd_0_1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e5f31924cd_0_1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e629bfffcc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e629bfffcc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dff13d1a1c_0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 name="Notes Placeholder 2">
            <a:extLst>
              <a:ext uri="{FF2B5EF4-FFF2-40B4-BE49-F238E27FC236}">
                <a16:creationId xmlns:a16="http://schemas.microsoft.com/office/drawing/2014/main" id="{1BB6788C-51FD-4788-9854-DA9A141214B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30966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e543311172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e543311172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e543311172_1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e543311172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e543311617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e54331161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e543311617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e54331161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e5433114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e5433114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dff13d1a1c_0_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dff13d1a1c_0_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91467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e543311617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e54331161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56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e543311172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e543311172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e629bfffcc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e629bfffcc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e5f31924cd_0_5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e5f31924cd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Once you click on the “Enroll new policy” you will be brought to the MA portal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5f31924cd_0_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5f31924cd_0_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5f31924cd_0_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e5f31924cd_0_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hyperlink" Target="http://www.myahplan.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www.myhfhp.org/" TargetMode="External"/><Relationship Id="rId5" Type="http://schemas.openxmlformats.org/officeDocument/2006/relationships/image" Target="../media/image2.jpg"/><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44.png"/><Relationship Id="rId7"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mailto:hf-brokercommisions@plusoscar.com" TargetMode="External"/><Relationship Id="rId5" Type="http://schemas.openxmlformats.org/officeDocument/2006/relationships/image" Target="../media/image45.png"/><Relationship Id="rId4" Type="http://schemas.openxmlformats.org/officeDocument/2006/relationships/hyperlink" Target="mailto:hf-brokers@plusoscar.com"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6.png"/><Relationship Id="rId7" Type="http://schemas.openxmlformats.org/officeDocument/2006/relationships/hyperlink" Target="https://hioscar.zendesk.com/hc/en-us"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1.jpg"/><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hyperlink" Target="mailto:HFBroker@HF.org"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healthfirst2.destinationrx.com/PC/2021/Account/Login" TargetMode="External"/><Relationship Id="rId7"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image" Target="../media/image12.png"/><Relationship Id="rId4" Type="http://schemas.openxmlformats.org/officeDocument/2006/relationships/hyperlink" Target="https://healthfirst2.destinationrx.com/PC/2022/Account/Logi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4"/>
          <p:cNvSpPr txBox="1"/>
          <p:nvPr/>
        </p:nvSpPr>
        <p:spPr>
          <a:xfrm>
            <a:off x="2096400" y="1552275"/>
            <a:ext cx="4951200" cy="338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t>Medicare Advantage Quoting &amp; Enrollment</a:t>
            </a:r>
            <a:endParaRPr sz="3200" b="1"/>
          </a:p>
          <a:p>
            <a:pPr marL="0" lvl="0" indent="0" algn="ctr" rtl="0">
              <a:spcBef>
                <a:spcPts val="0"/>
              </a:spcBef>
              <a:spcAft>
                <a:spcPts val="0"/>
              </a:spcAft>
              <a:buNone/>
            </a:pPr>
            <a:endParaRPr sz="2900" b="1"/>
          </a:p>
          <a:p>
            <a:pPr marL="0" lvl="0" indent="0" algn="ctr" rtl="0">
              <a:spcBef>
                <a:spcPts val="0"/>
              </a:spcBef>
              <a:spcAft>
                <a:spcPts val="0"/>
              </a:spcAft>
              <a:buNone/>
            </a:pPr>
            <a:r>
              <a:rPr lang="en" sz="2400"/>
              <a:t>Broker Training</a:t>
            </a:r>
            <a:endParaRPr sz="2400"/>
          </a:p>
          <a:p>
            <a:pPr marL="0" lvl="0" indent="0" algn="ctr" rtl="0">
              <a:spcBef>
                <a:spcPts val="0"/>
              </a:spcBef>
              <a:spcAft>
                <a:spcPts val="0"/>
              </a:spcAft>
              <a:buNone/>
            </a:pPr>
            <a:r>
              <a:rPr lang="en" sz="2000"/>
              <a:t>2021</a:t>
            </a:r>
            <a:endParaRPr sz="2000"/>
          </a:p>
          <a:p>
            <a:pPr marL="0" lvl="0" indent="0" algn="ctr" rtl="0">
              <a:spcBef>
                <a:spcPts val="0"/>
              </a:spcBef>
              <a:spcAft>
                <a:spcPts val="0"/>
              </a:spcAft>
              <a:buNone/>
            </a:pPr>
            <a:endParaRPr sz="2100"/>
          </a:p>
          <a:p>
            <a:pPr marL="0" lvl="0" indent="0" algn="ctr" rtl="0">
              <a:spcBef>
                <a:spcPts val="0"/>
              </a:spcBef>
              <a:spcAft>
                <a:spcPts val="0"/>
              </a:spcAft>
              <a:buNone/>
            </a:pPr>
            <a:endParaRPr sz="2100"/>
          </a:p>
          <a:p>
            <a:pPr marL="0" lvl="0" indent="0" algn="ctr" rtl="0">
              <a:spcBef>
                <a:spcPts val="0"/>
              </a:spcBef>
              <a:spcAft>
                <a:spcPts val="0"/>
              </a:spcAft>
              <a:buNone/>
            </a:pPr>
            <a:endParaRPr sz="2900" b="1"/>
          </a:p>
        </p:txBody>
      </p:sp>
      <p:sp>
        <p:nvSpPr>
          <p:cNvPr id="57" name="Google Shape;57;p14"/>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 name="Google Shape;59;p14"/>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60" name="Google Shape;60;p14"/>
          <p:cNvPicPr preferRelativeResize="0"/>
          <p:nvPr/>
        </p:nvPicPr>
        <p:blipFill>
          <a:blip r:embed="rId3">
            <a:alphaModFix/>
          </a:blip>
          <a:stretch>
            <a:fillRect/>
          </a:stretch>
        </p:blipFill>
        <p:spPr>
          <a:xfrm>
            <a:off x="4368325" y="223025"/>
            <a:ext cx="2433981" cy="927001"/>
          </a:xfrm>
          <a:prstGeom prst="rect">
            <a:avLst/>
          </a:prstGeom>
          <a:noFill/>
          <a:ln>
            <a:noFill/>
          </a:ln>
        </p:spPr>
      </p:pic>
      <p:pic>
        <p:nvPicPr>
          <p:cNvPr id="61" name="Google Shape;61;p14"/>
          <p:cNvPicPr preferRelativeResize="0"/>
          <p:nvPr/>
        </p:nvPicPr>
        <p:blipFill>
          <a:blip r:embed="rId4">
            <a:alphaModFix/>
          </a:blip>
          <a:stretch>
            <a:fillRect/>
          </a:stretch>
        </p:blipFill>
        <p:spPr>
          <a:xfrm>
            <a:off x="1899850" y="223025"/>
            <a:ext cx="2094575" cy="863125"/>
          </a:xfrm>
          <a:prstGeom prst="rect">
            <a:avLst/>
          </a:prstGeom>
          <a:noFill/>
          <a:ln>
            <a:noFill/>
          </a:ln>
        </p:spPr>
      </p:pic>
      <p:sp>
        <p:nvSpPr>
          <p:cNvPr id="9" name="TextBox 2">
            <a:extLst>
              <a:ext uri="{FF2B5EF4-FFF2-40B4-BE49-F238E27FC236}">
                <a16:creationId xmlns:a16="http://schemas.microsoft.com/office/drawing/2014/main" id="{7A185185-B930-419A-8A6A-F1FA175D39B4}"/>
              </a:ext>
            </a:extLst>
          </p:cNvPr>
          <p:cNvSpPr txBox="1"/>
          <p:nvPr/>
        </p:nvSpPr>
        <p:spPr>
          <a:xfrm>
            <a:off x="7830364" y="4720759"/>
            <a:ext cx="537472" cy="18466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00" dirty="0"/>
              <a:t>10142021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4"/>
          <p:cNvPicPr preferRelativeResize="0"/>
          <p:nvPr/>
        </p:nvPicPr>
        <p:blipFill>
          <a:blip r:embed="rId3">
            <a:alphaModFix/>
          </a:blip>
          <a:stretch>
            <a:fillRect/>
          </a:stretch>
        </p:blipFill>
        <p:spPr>
          <a:xfrm>
            <a:off x="5298598" y="410228"/>
            <a:ext cx="3628094" cy="4442701"/>
          </a:xfrm>
          <a:prstGeom prst="rect">
            <a:avLst/>
          </a:prstGeom>
          <a:noFill/>
          <a:ln>
            <a:noFill/>
          </a:ln>
          <a:effectLst>
            <a:outerShdw blurRad="57150" dist="19050" dir="5400000" algn="bl" rotWithShape="0">
              <a:srgbClr val="000000">
                <a:alpha val="50000"/>
              </a:srgbClr>
            </a:outerShdw>
          </a:effectLst>
        </p:spPr>
      </p:pic>
      <p:sp>
        <p:nvSpPr>
          <p:cNvPr id="173" name="Google Shape;173;p24"/>
          <p:cNvSpPr txBox="1">
            <a:spLocks noGrp="1"/>
          </p:cNvSpPr>
          <p:nvPr>
            <p:ph type="title"/>
          </p:nvPr>
        </p:nvSpPr>
        <p:spPr>
          <a:xfrm>
            <a:off x="0" y="17213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Top Navigation: Broker Profile</a:t>
            </a:r>
            <a:endParaRPr dirty="0"/>
          </a:p>
        </p:txBody>
      </p:sp>
      <p:sp>
        <p:nvSpPr>
          <p:cNvPr id="174" name="Google Shape;174;p24"/>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6" name="Google Shape;176;p24"/>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177" name="Google Shape;177;p24"/>
          <p:cNvSpPr/>
          <p:nvPr/>
        </p:nvSpPr>
        <p:spPr>
          <a:xfrm>
            <a:off x="7812450" y="524150"/>
            <a:ext cx="1038000" cy="570588"/>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4"/>
          <p:cNvSpPr txBox="1"/>
          <p:nvPr/>
        </p:nvSpPr>
        <p:spPr>
          <a:xfrm>
            <a:off x="311700" y="1094738"/>
            <a:ext cx="4233600" cy="2370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a:solidFill>
                  <a:schemeClr val="dk1"/>
                </a:solidFill>
              </a:rPr>
              <a:t>View and edit </a:t>
            </a:r>
            <a:r>
              <a:rPr lang="en" sz="1600" b="1">
                <a:solidFill>
                  <a:schemeClr val="dk1"/>
                </a:solidFill>
              </a:rPr>
              <a:t>your account information </a:t>
            </a:r>
            <a:r>
              <a:rPr lang="en" sz="1600">
                <a:solidFill>
                  <a:schemeClr val="dk1"/>
                </a:solidFill>
              </a:rPr>
              <a:t>and/or log out of the portal.</a:t>
            </a:r>
            <a:endParaRPr sz="1600">
              <a:solidFill>
                <a:schemeClr val="dk1"/>
              </a:solidFill>
            </a:endParaRPr>
          </a:p>
          <a:p>
            <a:pPr marL="0" lvl="0" indent="0" algn="l" rtl="0">
              <a:lnSpc>
                <a:spcPct val="90000"/>
              </a:lnSpc>
              <a:spcBef>
                <a:spcPts val="1200"/>
              </a:spcBef>
              <a:spcAft>
                <a:spcPts val="0"/>
              </a:spcAft>
              <a:buNone/>
            </a:pPr>
            <a:r>
              <a:rPr lang="en" sz="1600" b="1">
                <a:solidFill>
                  <a:schemeClr val="dk1"/>
                </a:solidFill>
              </a:rPr>
              <a:t>Username: </a:t>
            </a:r>
            <a:r>
              <a:rPr lang="en" sz="1600">
                <a:solidFill>
                  <a:schemeClr val="dk1"/>
                </a:solidFill>
              </a:rPr>
              <a:t>this field will always be your National Producer Number (NPN).</a:t>
            </a:r>
            <a:endParaRPr sz="1600">
              <a:solidFill>
                <a:schemeClr val="dk1"/>
              </a:solidFill>
            </a:endParaRPr>
          </a:p>
          <a:p>
            <a:pPr marL="0" lvl="0" indent="0" algn="l" rtl="0">
              <a:lnSpc>
                <a:spcPct val="90000"/>
              </a:lnSpc>
              <a:spcBef>
                <a:spcPts val="1200"/>
              </a:spcBef>
              <a:spcAft>
                <a:spcPts val="0"/>
              </a:spcAft>
              <a:buNone/>
            </a:pPr>
            <a:r>
              <a:rPr lang="en" sz="1600" b="1">
                <a:solidFill>
                  <a:schemeClr val="dk1"/>
                </a:solidFill>
              </a:rPr>
              <a:t>Account Overview:</a:t>
            </a:r>
            <a:r>
              <a:rPr lang="en" sz="1600">
                <a:solidFill>
                  <a:schemeClr val="dk1"/>
                </a:solidFill>
              </a:rPr>
              <a:t> Broker demographic overview including username and password.</a:t>
            </a:r>
            <a:endParaRPr sz="1600">
              <a:solidFill>
                <a:schemeClr val="dk1"/>
              </a:solidFill>
            </a:endParaRPr>
          </a:p>
          <a:p>
            <a:pPr marL="0" lvl="0" indent="0" algn="l" rtl="0">
              <a:lnSpc>
                <a:spcPct val="90000"/>
              </a:lnSpc>
              <a:spcBef>
                <a:spcPts val="1200"/>
              </a:spcBef>
              <a:spcAft>
                <a:spcPts val="1200"/>
              </a:spcAft>
              <a:buNone/>
            </a:pPr>
            <a:r>
              <a:rPr lang="en" sz="1600" b="1">
                <a:solidFill>
                  <a:schemeClr val="dk1"/>
                </a:solidFill>
              </a:rPr>
              <a:t>Logout </a:t>
            </a:r>
            <a:r>
              <a:rPr lang="en" sz="1600">
                <a:solidFill>
                  <a:schemeClr val="dk1"/>
                </a:solidFill>
              </a:rPr>
              <a:t>of the portal</a:t>
            </a:r>
            <a:endParaRPr sz="1600">
              <a:solidFill>
                <a:schemeClr val="dk1"/>
              </a:solidFill>
            </a:endParaRPr>
          </a:p>
        </p:txBody>
      </p:sp>
      <p:pic>
        <p:nvPicPr>
          <p:cNvPr id="179" name="Google Shape;179;p24"/>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180" name="Google Shape;180;p24"/>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txBox="1"/>
          <p:nvPr/>
        </p:nvSpPr>
        <p:spPr>
          <a:xfrm>
            <a:off x="311700" y="1826974"/>
            <a:ext cx="4233600" cy="33123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0"/>
              </a:spcBef>
              <a:spcAft>
                <a:spcPts val="0"/>
              </a:spcAft>
              <a:buNone/>
            </a:pPr>
            <a:r>
              <a:rPr lang="en">
                <a:solidFill>
                  <a:schemeClr val="dk1"/>
                </a:solidFill>
              </a:rPr>
              <a:t>To search for a beneficiary:</a:t>
            </a:r>
            <a:endParaRPr>
              <a:solidFill>
                <a:schemeClr val="dk1"/>
              </a:solidFill>
            </a:endParaRPr>
          </a:p>
          <a:p>
            <a:pPr marL="0" lvl="0" indent="0" algn="l" rtl="0">
              <a:lnSpc>
                <a:spcPct val="110000"/>
              </a:lnSpc>
              <a:spcBef>
                <a:spcPts val="1200"/>
              </a:spcBef>
              <a:spcAft>
                <a:spcPts val="0"/>
              </a:spcAft>
              <a:buNone/>
            </a:pPr>
            <a:r>
              <a:rPr lang="en">
                <a:solidFill>
                  <a:schemeClr val="dk1"/>
                </a:solidFill>
              </a:rPr>
              <a:t>1.Enter search parameters</a:t>
            </a:r>
            <a:endParaRPr>
              <a:solidFill>
                <a:schemeClr val="dk1"/>
              </a:solidFill>
            </a:endParaRPr>
          </a:p>
          <a:p>
            <a:pPr marL="0" lvl="0" indent="0" algn="l" rtl="0">
              <a:lnSpc>
                <a:spcPct val="110000"/>
              </a:lnSpc>
              <a:spcBef>
                <a:spcPts val="1200"/>
              </a:spcBef>
              <a:spcAft>
                <a:spcPts val="0"/>
              </a:spcAft>
              <a:buNone/>
            </a:pPr>
            <a:r>
              <a:rPr lang="en">
                <a:solidFill>
                  <a:schemeClr val="dk1"/>
                </a:solidFill>
              </a:rPr>
              <a:t>2.Click </a:t>
            </a:r>
            <a:r>
              <a:rPr lang="en" b="1">
                <a:solidFill>
                  <a:schemeClr val="dk1"/>
                </a:solidFill>
              </a:rPr>
              <a:t>Search profiles</a:t>
            </a:r>
            <a:endParaRPr b="1">
              <a:solidFill>
                <a:schemeClr val="dk1"/>
              </a:solidFill>
            </a:endParaRPr>
          </a:p>
          <a:p>
            <a:pPr marL="457200" lvl="0" indent="-292100" algn="l" rtl="0">
              <a:lnSpc>
                <a:spcPct val="110000"/>
              </a:lnSpc>
              <a:spcBef>
                <a:spcPts val="1200"/>
              </a:spcBef>
              <a:spcAft>
                <a:spcPts val="0"/>
              </a:spcAft>
              <a:buClr>
                <a:schemeClr val="dk1"/>
              </a:buClr>
              <a:buSzPts val="1000"/>
              <a:buChar char="●"/>
            </a:pPr>
            <a:r>
              <a:rPr lang="en" sz="1000" b="1">
                <a:solidFill>
                  <a:schemeClr val="dk1"/>
                </a:solidFill>
              </a:rPr>
              <a:t>Registrant</a:t>
            </a:r>
            <a:r>
              <a:rPr lang="en" sz="1000">
                <a:solidFill>
                  <a:schemeClr val="dk1"/>
                </a:solidFill>
              </a:rPr>
              <a:t> status indicates a beneficiary who has not started an enrollment application.</a:t>
            </a:r>
            <a:endParaRPr sz="1000">
              <a:solidFill>
                <a:schemeClr val="dk1"/>
              </a:solidFill>
            </a:endParaRPr>
          </a:p>
          <a:p>
            <a:pPr marL="457200" lvl="0" indent="-292100" algn="l" rtl="0">
              <a:lnSpc>
                <a:spcPct val="110000"/>
              </a:lnSpc>
              <a:spcBef>
                <a:spcPts val="0"/>
              </a:spcBef>
              <a:spcAft>
                <a:spcPts val="0"/>
              </a:spcAft>
              <a:buClr>
                <a:schemeClr val="dk1"/>
              </a:buClr>
              <a:buSzPts val="1000"/>
              <a:buChar char="●"/>
            </a:pPr>
            <a:r>
              <a:rPr lang="en" sz="1000" b="1">
                <a:solidFill>
                  <a:schemeClr val="dk1"/>
                </a:solidFill>
              </a:rPr>
              <a:t>Applicant</a:t>
            </a:r>
            <a:r>
              <a:rPr lang="en" sz="1000">
                <a:solidFill>
                  <a:schemeClr val="dk1"/>
                </a:solidFill>
              </a:rPr>
              <a:t> status indicates a beneficiary who has either started or completed an enrollment application </a:t>
            </a:r>
            <a:endParaRPr sz="1000">
              <a:solidFill>
                <a:schemeClr val="dk1"/>
              </a:solidFill>
            </a:endParaRPr>
          </a:p>
          <a:p>
            <a:pPr marL="457200" lvl="0" indent="-292100" algn="l" rtl="0">
              <a:lnSpc>
                <a:spcPct val="110000"/>
              </a:lnSpc>
              <a:spcBef>
                <a:spcPts val="0"/>
              </a:spcBef>
              <a:spcAft>
                <a:spcPts val="0"/>
              </a:spcAft>
              <a:buClr>
                <a:schemeClr val="dk1"/>
              </a:buClr>
              <a:buSzPts val="1000"/>
              <a:buChar char="●"/>
            </a:pPr>
            <a:r>
              <a:rPr lang="en" sz="1000">
                <a:solidFill>
                  <a:schemeClr val="dk1"/>
                </a:solidFill>
              </a:rPr>
              <a:t>If </a:t>
            </a:r>
            <a:r>
              <a:rPr lang="en" sz="1000" b="1">
                <a:solidFill>
                  <a:schemeClr val="dk1"/>
                </a:solidFill>
              </a:rPr>
              <a:t>no search results </a:t>
            </a:r>
            <a:r>
              <a:rPr lang="en" sz="1000">
                <a:solidFill>
                  <a:schemeClr val="dk1"/>
                </a:solidFill>
              </a:rPr>
              <a:t>are found, create a new profile and the search criteria that was entered will be automatically pre-filled into the New Profile.</a:t>
            </a:r>
            <a:endParaRPr sz="1000">
              <a:solidFill>
                <a:schemeClr val="dk1"/>
              </a:solidFill>
            </a:endParaRPr>
          </a:p>
          <a:p>
            <a:pPr marL="0" lvl="0" indent="0" algn="l" rtl="0">
              <a:lnSpc>
                <a:spcPct val="90000"/>
              </a:lnSpc>
              <a:spcBef>
                <a:spcPts val="1200"/>
              </a:spcBef>
              <a:spcAft>
                <a:spcPts val="0"/>
              </a:spcAft>
              <a:buNone/>
            </a:pPr>
            <a:endParaRPr sz="1600">
              <a:solidFill>
                <a:schemeClr val="dk1"/>
              </a:solidFill>
            </a:endParaRPr>
          </a:p>
          <a:p>
            <a:pPr marL="0" lvl="0" indent="0" algn="l" rtl="0">
              <a:lnSpc>
                <a:spcPct val="90000"/>
              </a:lnSpc>
              <a:spcBef>
                <a:spcPts val="1200"/>
              </a:spcBef>
              <a:spcAft>
                <a:spcPts val="1200"/>
              </a:spcAft>
              <a:buNone/>
            </a:pPr>
            <a:endParaRPr>
              <a:solidFill>
                <a:schemeClr val="dk1"/>
              </a:solidFill>
            </a:endParaRPr>
          </a:p>
        </p:txBody>
      </p:sp>
      <p:pic>
        <p:nvPicPr>
          <p:cNvPr id="186" name="Google Shape;186;p25"/>
          <p:cNvPicPr preferRelativeResize="0"/>
          <p:nvPr/>
        </p:nvPicPr>
        <p:blipFill>
          <a:blip r:embed="rId3">
            <a:alphaModFix/>
          </a:blip>
          <a:stretch>
            <a:fillRect/>
          </a:stretch>
        </p:blipFill>
        <p:spPr>
          <a:xfrm>
            <a:off x="4717025" y="1745063"/>
            <a:ext cx="4221409" cy="3086240"/>
          </a:xfrm>
          <a:prstGeom prst="rect">
            <a:avLst/>
          </a:prstGeom>
          <a:noFill/>
          <a:ln>
            <a:noFill/>
          </a:ln>
        </p:spPr>
      </p:pic>
      <p:sp>
        <p:nvSpPr>
          <p:cNvPr id="187" name="Google Shape;187;p25"/>
          <p:cNvSpPr/>
          <p:nvPr/>
        </p:nvSpPr>
        <p:spPr>
          <a:xfrm>
            <a:off x="6920850" y="1779725"/>
            <a:ext cx="762000" cy="3168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5"/>
          <p:cNvSpPr txBox="1">
            <a:spLocks noGrp="1"/>
          </p:cNvSpPr>
          <p:nvPr>
            <p:ph type="title"/>
          </p:nvPr>
        </p:nvSpPr>
        <p:spPr>
          <a:xfrm>
            <a:off x="59908" y="214374"/>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Top Navigation: Search Profile</a:t>
            </a:r>
            <a:endParaRPr dirty="0"/>
          </a:p>
        </p:txBody>
      </p:sp>
      <p:sp>
        <p:nvSpPr>
          <p:cNvPr id="189" name="Google Shape;189;p25"/>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5"/>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1" name="Google Shape;191;p25"/>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192" name="Google Shape;192;p25"/>
          <p:cNvSpPr txBox="1"/>
          <p:nvPr/>
        </p:nvSpPr>
        <p:spPr>
          <a:xfrm>
            <a:off x="311700" y="941525"/>
            <a:ext cx="8169900" cy="87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1200"/>
              </a:spcAft>
              <a:buNone/>
            </a:pPr>
            <a:r>
              <a:rPr lang="en" sz="1500">
                <a:solidFill>
                  <a:schemeClr val="dk1"/>
                </a:solidFill>
              </a:rPr>
              <a:t>Search for an </a:t>
            </a:r>
            <a:r>
              <a:rPr lang="en" sz="1500" b="1">
                <a:solidFill>
                  <a:schemeClr val="dk1"/>
                </a:solidFill>
              </a:rPr>
              <a:t>existing beneficiary profile </a:t>
            </a:r>
            <a:r>
              <a:rPr lang="en" sz="1500">
                <a:solidFill>
                  <a:schemeClr val="dk1"/>
                </a:solidFill>
              </a:rPr>
              <a:t>in the system. If a beneficiary profile exists, clicking this option will enable you to access the beneficiary's saved information, including any enrollments in progress. </a:t>
            </a:r>
            <a:endParaRPr sz="1300"/>
          </a:p>
        </p:txBody>
      </p:sp>
      <p:pic>
        <p:nvPicPr>
          <p:cNvPr id="193" name="Google Shape;193;p25"/>
          <p:cNvPicPr preferRelativeResize="0"/>
          <p:nvPr/>
        </p:nvPicPr>
        <p:blipFill>
          <a:blip r:embed="rId4">
            <a:alphaModFix/>
          </a:blip>
          <a:stretch>
            <a:fillRect/>
          </a:stretch>
        </p:blipFill>
        <p:spPr>
          <a:xfrm>
            <a:off x="311700" y="4406612"/>
            <a:ext cx="951131" cy="39193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txBox="1">
            <a:spLocks noGrp="1"/>
          </p:cNvSpPr>
          <p:nvPr>
            <p:ph type="title"/>
          </p:nvPr>
        </p:nvSpPr>
        <p:spPr>
          <a:xfrm>
            <a:off x="0" y="179212"/>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Top Navigation: Beneficiary</a:t>
            </a:r>
            <a:endParaRPr dirty="0"/>
          </a:p>
        </p:txBody>
      </p:sp>
      <p:sp>
        <p:nvSpPr>
          <p:cNvPr id="199" name="Google Shape;199;p26"/>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1" name="Google Shape;201;p26"/>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202" name="Google Shape;202;p26"/>
          <p:cNvSpPr txBox="1"/>
          <p:nvPr/>
        </p:nvSpPr>
        <p:spPr>
          <a:xfrm>
            <a:off x="311700" y="956925"/>
            <a:ext cx="39414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rPr>
              <a:t>After (1) searching for an existing beneficiary profile in the system and (2) selecting the client you would like to review, this beneficiary name will populate in the top navigation with a set of drop-down options to work from</a:t>
            </a:r>
            <a:endParaRPr sz="1200">
              <a:solidFill>
                <a:schemeClr val="dk1"/>
              </a:solidFill>
            </a:endParaRPr>
          </a:p>
        </p:txBody>
      </p:sp>
      <p:pic>
        <p:nvPicPr>
          <p:cNvPr id="203" name="Google Shape;203;p26"/>
          <p:cNvPicPr preferRelativeResize="0"/>
          <p:nvPr/>
        </p:nvPicPr>
        <p:blipFill>
          <a:blip r:embed="rId3">
            <a:alphaModFix/>
          </a:blip>
          <a:stretch>
            <a:fillRect/>
          </a:stretch>
        </p:blipFill>
        <p:spPr>
          <a:xfrm>
            <a:off x="4557900" y="667643"/>
            <a:ext cx="4426800" cy="4085382"/>
          </a:xfrm>
          <a:prstGeom prst="rect">
            <a:avLst/>
          </a:prstGeom>
          <a:noFill/>
          <a:ln>
            <a:noFill/>
          </a:ln>
          <a:effectLst>
            <a:outerShdw blurRad="57150" dist="19050" dir="5400000" algn="bl" rotWithShape="0">
              <a:srgbClr val="000000">
                <a:alpha val="50000"/>
              </a:srgbClr>
            </a:outerShdw>
          </a:effectLst>
        </p:spPr>
      </p:pic>
      <p:sp>
        <p:nvSpPr>
          <p:cNvPr id="204" name="Google Shape;204;p26"/>
          <p:cNvSpPr/>
          <p:nvPr/>
        </p:nvSpPr>
        <p:spPr>
          <a:xfrm>
            <a:off x="7742475" y="805350"/>
            <a:ext cx="704100" cy="1791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a:off x="7829475" y="1033950"/>
            <a:ext cx="947400" cy="13101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6" name="Google Shape;206;p26"/>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207" name="Google Shape;207;p26"/>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7"/>
          <p:cNvSpPr txBox="1">
            <a:spLocks noGrp="1"/>
          </p:cNvSpPr>
          <p:nvPr>
            <p:ph type="title"/>
          </p:nvPr>
        </p:nvSpPr>
        <p:spPr>
          <a:xfrm>
            <a:off x="0" y="184897"/>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Top Navigation: New Profile</a:t>
            </a:r>
            <a:endParaRPr dirty="0"/>
          </a:p>
        </p:txBody>
      </p:sp>
      <p:sp>
        <p:nvSpPr>
          <p:cNvPr id="213" name="Google Shape;213;p27"/>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5" name="Google Shape;215;p27"/>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216" name="Google Shape;216;p27"/>
          <p:cNvSpPr txBox="1"/>
          <p:nvPr/>
        </p:nvSpPr>
        <p:spPr>
          <a:xfrm>
            <a:off x="360218" y="856101"/>
            <a:ext cx="4341582" cy="3565561"/>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500" dirty="0">
                <a:solidFill>
                  <a:schemeClr val="dk1"/>
                </a:solidFill>
              </a:rPr>
              <a:t>If a beneficiary profile does not exist in the system, follow these steps:</a:t>
            </a:r>
            <a:endParaRPr sz="1500" dirty="0">
              <a:solidFill>
                <a:schemeClr val="dk1"/>
              </a:solidFill>
            </a:endParaRPr>
          </a:p>
          <a:p>
            <a:pPr marL="0" lvl="0" indent="0" algn="l" rtl="0">
              <a:lnSpc>
                <a:spcPct val="90000"/>
              </a:lnSpc>
              <a:spcBef>
                <a:spcPts val="1200"/>
              </a:spcBef>
              <a:spcAft>
                <a:spcPts val="0"/>
              </a:spcAft>
              <a:buNone/>
            </a:pPr>
            <a:r>
              <a:rPr lang="en" sz="1500" dirty="0">
                <a:solidFill>
                  <a:schemeClr val="dk1"/>
                </a:solidFill>
              </a:rPr>
              <a:t>To create a </a:t>
            </a:r>
            <a:r>
              <a:rPr lang="en" sz="1500" b="1" dirty="0">
                <a:solidFill>
                  <a:schemeClr val="dk1"/>
                </a:solidFill>
              </a:rPr>
              <a:t>New Profile</a:t>
            </a:r>
            <a:r>
              <a:rPr lang="en" sz="1500" dirty="0">
                <a:solidFill>
                  <a:schemeClr val="dk1"/>
                </a:solidFill>
              </a:rPr>
              <a:t>:</a:t>
            </a:r>
            <a:endParaRPr sz="1500" dirty="0">
              <a:solidFill>
                <a:schemeClr val="dk1"/>
              </a:solidFill>
            </a:endParaRPr>
          </a:p>
          <a:p>
            <a:pPr marL="0" lvl="0" indent="0" algn="l" rtl="0">
              <a:lnSpc>
                <a:spcPct val="90000"/>
              </a:lnSpc>
              <a:spcBef>
                <a:spcPts val="1200"/>
              </a:spcBef>
              <a:spcAft>
                <a:spcPts val="0"/>
              </a:spcAft>
              <a:buNone/>
            </a:pPr>
            <a:r>
              <a:rPr lang="en" sz="1500" dirty="0">
                <a:solidFill>
                  <a:schemeClr val="dk1"/>
                </a:solidFill>
              </a:rPr>
              <a:t>1.Click </a:t>
            </a:r>
            <a:r>
              <a:rPr lang="en" sz="1500" b="1" dirty="0">
                <a:solidFill>
                  <a:schemeClr val="dk1"/>
                </a:solidFill>
              </a:rPr>
              <a:t>New Profile</a:t>
            </a:r>
            <a:endParaRPr sz="1500" b="1" dirty="0">
              <a:solidFill>
                <a:schemeClr val="dk1"/>
              </a:solidFill>
            </a:endParaRPr>
          </a:p>
          <a:p>
            <a:pPr marL="0" lvl="0" indent="0" algn="l" rtl="0">
              <a:lnSpc>
                <a:spcPct val="90000"/>
              </a:lnSpc>
              <a:spcBef>
                <a:spcPts val="1200"/>
              </a:spcBef>
              <a:spcAft>
                <a:spcPts val="0"/>
              </a:spcAft>
              <a:buNone/>
            </a:pPr>
            <a:r>
              <a:rPr lang="en" sz="1500" dirty="0">
                <a:solidFill>
                  <a:schemeClr val="dk1"/>
                </a:solidFill>
              </a:rPr>
              <a:t>2.Enter </a:t>
            </a:r>
            <a:r>
              <a:rPr lang="en" sz="1500" b="1" dirty="0">
                <a:solidFill>
                  <a:schemeClr val="dk1"/>
                </a:solidFill>
              </a:rPr>
              <a:t>required information</a:t>
            </a:r>
            <a:endParaRPr sz="1500" b="1" dirty="0">
              <a:solidFill>
                <a:schemeClr val="dk1"/>
              </a:solidFill>
            </a:endParaRPr>
          </a:p>
          <a:p>
            <a:pPr marL="0" lvl="0" indent="0" algn="l" rtl="0">
              <a:lnSpc>
                <a:spcPct val="90000"/>
              </a:lnSpc>
              <a:spcBef>
                <a:spcPts val="1200"/>
              </a:spcBef>
              <a:spcAft>
                <a:spcPts val="0"/>
              </a:spcAft>
              <a:buNone/>
            </a:pPr>
            <a:r>
              <a:rPr lang="en" sz="1500" dirty="0">
                <a:solidFill>
                  <a:schemeClr val="dk1"/>
                </a:solidFill>
              </a:rPr>
              <a:t>3.Click </a:t>
            </a:r>
            <a:r>
              <a:rPr lang="en" sz="1500" b="1" dirty="0">
                <a:solidFill>
                  <a:schemeClr val="dk1"/>
                </a:solidFill>
              </a:rPr>
              <a:t>Save</a:t>
            </a:r>
            <a:endParaRPr sz="1500" b="1" dirty="0">
              <a:solidFill>
                <a:schemeClr val="dk1"/>
              </a:solidFill>
            </a:endParaRPr>
          </a:p>
          <a:p>
            <a:pPr marL="0" lvl="0" indent="0" algn="l" rtl="0">
              <a:lnSpc>
                <a:spcPct val="90000"/>
              </a:lnSpc>
              <a:spcBef>
                <a:spcPts val="1200"/>
              </a:spcBef>
              <a:spcAft>
                <a:spcPts val="0"/>
              </a:spcAft>
              <a:buNone/>
            </a:pPr>
            <a:r>
              <a:rPr lang="en" sz="1500" dirty="0">
                <a:solidFill>
                  <a:schemeClr val="dk1"/>
                </a:solidFill>
              </a:rPr>
              <a:t>After a New Profile is created, you can:</a:t>
            </a:r>
            <a:endParaRPr sz="1500" dirty="0">
              <a:solidFill>
                <a:schemeClr val="dk1"/>
              </a:solidFill>
            </a:endParaRPr>
          </a:p>
          <a:p>
            <a:pPr marL="914400" lvl="0" indent="-311150" algn="l" rtl="0">
              <a:lnSpc>
                <a:spcPct val="90000"/>
              </a:lnSpc>
              <a:spcBef>
                <a:spcPts val="600"/>
              </a:spcBef>
              <a:spcAft>
                <a:spcPts val="0"/>
              </a:spcAft>
              <a:buClr>
                <a:schemeClr val="dk1"/>
              </a:buClr>
              <a:buSzPts val="1300"/>
              <a:buChar char="●"/>
            </a:pPr>
            <a:r>
              <a:rPr lang="en" sz="1300" dirty="0">
                <a:solidFill>
                  <a:schemeClr val="dk1"/>
                </a:solidFill>
              </a:rPr>
              <a:t>Edit the beneficiary’s information</a:t>
            </a:r>
            <a:endParaRPr sz="1300" dirty="0">
              <a:solidFill>
                <a:schemeClr val="dk1"/>
              </a:solidFill>
            </a:endParaRPr>
          </a:p>
          <a:p>
            <a:pPr marL="914400" lvl="0" indent="-311150" algn="l" rtl="0">
              <a:lnSpc>
                <a:spcPct val="90000"/>
              </a:lnSpc>
              <a:spcBef>
                <a:spcPts val="0"/>
              </a:spcBef>
              <a:spcAft>
                <a:spcPts val="0"/>
              </a:spcAft>
              <a:buClr>
                <a:schemeClr val="dk1"/>
              </a:buClr>
              <a:buSzPts val="1300"/>
              <a:buChar char="●"/>
            </a:pPr>
            <a:r>
              <a:rPr lang="en" sz="1300" dirty="0">
                <a:solidFill>
                  <a:schemeClr val="dk1"/>
                </a:solidFill>
              </a:rPr>
              <a:t>Shop for plans</a:t>
            </a:r>
            <a:endParaRPr sz="1300" dirty="0">
              <a:solidFill>
                <a:schemeClr val="dk1"/>
              </a:solidFill>
            </a:endParaRPr>
          </a:p>
          <a:p>
            <a:pPr marL="914400" lvl="0" indent="-311150" algn="l" rtl="0">
              <a:lnSpc>
                <a:spcPct val="90000"/>
              </a:lnSpc>
              <a:spcBef>
                <a:spcPts val="0"/>
              </a:spcBef>
              <a:spcAft>
                <a:spcPts val="0"/>
              </a:spcAft>
              <a:buClr>
                <a:schemeClr val="dk1"/>
              </a:buClr>
              <a:buSzPts val="1300"/>
              <a:buChar char="●"/>
            </a:pPr>
            <a:r>
              <a:rPr lang="en" sz="1300" dirty="0">
                <a:solidFill>
                  <a:schemeClr val="dk1"/>
                </a:solidFill>
              </a:rPr>
              <a:t>Add preferences information</a:t>
            </a:r>
            <a:endParaRPr sz="1300" dirty="0">
              <a:solidFill>
                <a:schemeClr val="dk1"/>
              </a:solidFill>
            </a:endParaRPr>
          </a:p>
          <a:p>
            <a:pPr marL="914400" lvl="0" indent="-311150" algn="l" rtl="0">
              <a:lnSpc>
                <a:spcPct val="90000"/>
              </a:lnSpc>
              <a:spcBef>
                <a:spcPts val="0"/>
              </a:spcBef>
              <a:spcAft>
                <a:spcPts val="0"/>
              </a:spcAft>
              <a:buClr>
                <a:schemeClr val="dk1"/>
              </a:buClr>
              <a:buSzPts val="1300"/>
              <a:buChar char="●"/>
            </a:pPr>
            <a:r>
              <a:rPr lang="en" sz="1300" dirty="0">
                <a:solidFill>
                  <a:schemeClr val="dk1"/>
                </a:solidFill>
              </a:rPr>
              <a:t>Send a Scope of Appointment</a:t>
            </a:r>
            <a:endParaRPr sz="1300" dirty="0">
              <a:solidFill>
                <a:schemeClr val="dk1"/>
              </a:solidFill>
            </a:endParaRPr>
          </a:p>
          <a:p>
            <a:pPr marL="914400" lvl="0" indent="-311150" algn="l" rtl="0">
              <a:lnSpc>
                <a:spcPct val="90000"/>
              </a:lnSpc>
              <a:spcBef>
                <a:spcPts val="0"/>
              </a:spcBef>
              <a:spcAft>
                <a:spcPts val="0"/>
              </a:spcAft>
              <a:buClr>
                <a:schemeClr val="dk1"/>
              </a:buClr>
              <a:buSzPts val="1300"/>
              <a:buChar char="●"/>
            </a:pPr>
            <a:r>
              <a:rPr lang="en" sz="1300" dirty="0">
                <a:solidFill>
                  <a:schemeClr val="dk1"/>
                </a:solidFill>
              </a:rPr>
              <a:t>Send a Quick Quote</a:t>
            </a:r>
            <a:endParaRPr sz="1300" dirty="0">
              <a:solidFill>
                <a:schemeClr val="dk1"/>
              </a:solidFill>
            </a:endParaRPr>
          </a:p>
          <a:p>
            <a:pPr marL="914400" lvl="0" indent="-311150" algn="l" rtl="0">
              <a:lnSpc>
                <a:spcPct val="90000"/>
              </a:lnSpc>
              <a:spcBef>
                <a:spcPts val="0"/>
              </a:spcBef>
              <a:spcAft>
                <a:spcPts val="0"/>
              </a:spcAft>
              <a:buClr>
                <a:schemeClr val="dk1"/>
              </a:buClr>
              <a:buSzPts val="1300"/>
              <a:buChar char="●"/>
            </a:pPr>
            <a:r>
              <a:rPr lang="en" sz="1300" dirty="0">
                <a:solidFill>
                  <a:schemeClr val="dk1"/>
                </a:solidFill>
              </a:rPr>
              <a:t>Start Enrollment   </a:t>
            </a:r>
            <a:endParaRPr sz="1300" dirty="0">
              <a:solidFill>
                <a:schemeClr val="dk1"/>
              </a:solidFill>
            </a:endParaRPr>
          </a:p>
        </p:txBody>
      </p:sp>
      <p:pic>
        <p:nvPicPr>
          <p:cNvPr id="217" name="Google Shape;217;p27"/>
          <p:cNvPicPr preferRelativeResize="0"/>
          <p:nvPr/>
        </p:nvPicPr>
        <p:blipFill>
          <a:blip r:embed="rId3">
            <a:alphaModFix/>
          </a:blip>
          <a:stretch>
            <a:fillRect/>
          </a:stretch>
        </p:blipFill>
        <p:spPr>
          <a:xfrm>
            <a:off x="4572000" y="334519"/>
            <a:ext cx="4057393" cy="4383337"/>
          </a:xfrm>
          <a:prstGeom prst="rect">
            <a:avLst/>
          </a:prstGeom>
          <a:noFill/>
          <a:ln>
            <a:noFill/>
          </a:ln>
          <a:effectLst>
            <a:outerShdw blurRad="57150" dist="19050" dir="5400000" algn="bl" rotWithShape="0">
              <a:srgbClr val="000000">
                <a:alpha val="50000"/>
              </a:srgbClr>
            </a:outerShdw>
          </a:effectLst>
        </p:spPr>
      </p:pic>
      <p:sp>
        <p:nvSpPr>
          <p:cNvPr id="218" name="Google Shape;218;p27"/>
          <p:cNvSpPr/>
          <p:nvPr/>
        </p:nvSpPr>
        <p:spPr>
          <a:xfrm>
            <a:off x="7367232" y="475688"/>
            <a:ext cx="704100" cy="1791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7"/>
          <p:cNvSpPr/>
          <p:nvPr/>
        </p:nvSpPr>
        <p:spPr>
          <a:xfrm>
            <a:off x="6725425" y="3811427"/>
            <a:ext cx="833400" cy="285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7"/>
          <p:cNvSpPr/>
          <p:nvPr/>
        </p:nvSpPr>
        <p:spPr>
          <a:xfrm>
            <a:off x="5443375" y="4388026"/>
            <a:ext cx="2073000" cy="285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1" name="Google Shape;221;p27"/>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222" name="Google Shape;222;p27"/>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8"/>
          <p:cNvSpPr txBox="1">
            <a:spLocks noGrp="1"/>
          </p:cNvSpPr>
          <p:nvPr>
            <p:ph type="title"/>
          </p:nvPr>
        </p:nvSpPr>
        <p:spPr>
          <a:xfrm>
            <a:off x="0" y="210596"/>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Profile Notes</a:t>
            </a:r>
            <a:endParaRPr dirty="0"/>
          </a:p>
        </p:txBody>
      </p:sp>
      <p:sp>
        <p:nvSpPr>
          <p:cNvPr id="228" name="Google Shape;228;p28"/>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8"/>
          <p:cNvSpPr/>
          <p:nvPr/>
        </p:nvSpPr>
        <p:spPr>
          <a:xfrm>
            <a:off x="-6600" y="500427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0" name="Google Shape;230;p28"/>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231" name="Google Shape;231;p28"/>
          <p:cNvSpPr txBox="1"/>
          <p:nvPr/>
        </p:nvSpPr>
        <p:spPr>
          <a:xfrm>
            <a:off x="228450" y="1022750"/>
            <a:ext cx="4404600" cy="3109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600"/>
              </a:spcBef>
              <a:spcAft>
                <a:spcPts val="0"/>
              </a:spcAft>
              <a:buNone/>
            </a:pPr>
            <a:r>
              <a:rPr lang="en" sz="1600" b="1">
                <a:solidFill>
                  <a:schemeClr val="dk1"/>
                </a:solidFill>
              </a:rPr>
              <a:t>Notes </a:t>
            </a:r>
            <a:r>
              <a:rPr lang="en" sz="1600">
                <a:solidFill>
                  <a:schemeClr val="dk1"/>
                </a:solidFill>
              </a:rPr>
              <a:t>can be added to track:</a:t>
            </a:r>
            <a:endParaRPr sz="1600">
              <a:solidFill>
                <a:schemeClr val="dk1"/>
              </a:solidFill>
            </a:endParaRPr>
          </a:p>
          <a:p>
            <a:pPr marL="457200" lvl="0" indent="-330200" algn="l" rtl="0">
              <a:lnSpc>
                <a:spcPct val="90000"/>
              </a:lnSpc>
              <a:spcBef>
                <a:spcPts val="1200"/>
              </a:spcBef>
              <a:spcAft>
                <a:spcPts val="0"/>
              </a:spcAft>
              <a:buClr>
                <a:schemeClr val="dk1"/>
              </a:buClr>
              <a:buSzPts val="1600"/>
              <a:buChar char="●"/>
            </a:pPr>
            <a:r>
              <a:rPr lang="en" sz="1600">
                <a:solidFill>
                  <a:schemeClr val="dk1"/>
                </a:solidFill>
              </a:rPr>
              <a:t>Sending electronic SOAs</a:t>
            </a:r>
            <a:endParaRPr sz="1600">
              <a:solidFill>
                <a:schemeClr val="dk1"/>
              </a:solidFill>
            </a:endParaRPr>
          </a:p>
          <a:p>
            <a:pPr marL="457200" lvl="0" indent="-330200" algn="l" rtl="0">
              <a:lnSpc>
                <a:spcPct val="90000"/>
              </a:lnSpc>
              <a:spcBef>
                <a:spcPts val="0"/>
              </a:spcBef>
              <a:spcAft>
                <a:spcPts val="0"/>
              </a:spcAft>
              <a:buClr>
                <a:schemeClr val="dk1"/>
              </a:buClr>
              <a:buSzPts val="1600"/>
              <a:buChar char="●"/>
            </a:pPr>
            <a:r>
              <a:rPr lang="en" sz="1600">
                <a:solidFill>
                  <a:schemeClr val="dk1"/>
                </a:solidFill>
              </a:rPr>
              <a:t>Enrollment applications sent via email or text</a:t>
            </a:r>
            <a:endParaRPr sz="1600">
              <a:solidFill>
                <a:schemeClr val="dk1"/>
              </a:solidFill>
            </a:endParaRPr>
          </a:p>
          <a:p>
            <a:pPr marL="0" lvl="0" indent="0" algn="l" rtl="0">
              <a:lnSpc>
                <a:spcPct val="90000"/>
              </a:lnSpc>
              <a:spcBef>
                <a:spcPts val="1200"/>
              </a:spcBef>
              <a:spcAft>
                <a:spcPts val="0"/>
              </a:spcAft>
              <a:buNone/>
            </a:pPr>
            <a:r>
              <a:rPr lang="en" sz="1600">
                <a:solidFill>
                  <a:schemeClr val="dk1"/>
                </a:solidFill>
              </a:rPr>
              <a:t>Some actions agents perform in the system generate notes automatically. For example, when agents send an electronic scope of appointment form, the email and date are added as a note.</a:t>
            </a:r>
            <a:endParaRPr sz="1600">
              <a:solidFill>
                <a:schemeClr val="dk1"/>
              </a:solidFill>
            </a:endParaRPr>
          </a:p>
          <a:p>
            <a:pPr marL="0" lvl="0" indent="0" algn="l" rtl="0">
              <a:lnSpc>
                <a:spcPct val="90000"/>
              </a:lnSpc>
              <a:spcBef>
                <a:spcPts val="1200"/>
              </a:spcBef>
              <a:spcAft>
                <a:spcPts val="1200"/>
              </a:spcAft>
              <a:buNone/>
            </a:pPr>
            <a:r>
              <a:rPr lang="en" sz="1600">
                <a:solidFill>
                  <a:schemeClr val="dk1"/>
                </a:solidFill>
              </a:rPr>
              <a:t>Click </a:t>
            </a:r>
            <a:r>
              <a:rPr lang="en" sz="1600" b="1">
                <a:solidFill>
                  <a:schemeClr val="dk1"/>
                </a:solidFill>
              </a:rPr>
              <a:t>Save</a:t>
            </a:r>
            <a:r>
              <a:rPr lang="en" sz="1600">
                <a:solidFill>
                  <a:schemeClr val="dk1"/>
                </a:solidFill>
              </a:rPr>
              <a:t> after entering any Notes.</a:t>
            </a:r>
            <a:endParaRPr sz="1600">
              <a:solidFill>
                <a:schemeClr val="dk1"/>
              </a:solidFill>
            </a:endParaRPr>
          </a:p>
        </p:txBody>
      </p:sp>
      <p:pic>
        <p:nvPicPr>
          <p:cNvPr id="232" name="Google Shape;232;p28"/>
          <p:cNvPicPr preferRelativeResize="0"/>
          <p:nvPr/>
        </p:nvPicPr>
        <p:blipFill>
          <a:blip r:embed="rId3">
            <a:alphaModFix/>
          </a:blip>
          <a:stretch>
            <a:fillRect/>
          </a:stretch>
        </p:blipFill>
        <p:spPr>
          <a:xfrm>
            <a:off x="4688775" y="477175"/>
            <a:ext cx="3988469" cy="4308001"/>
          </a:xfrm>
          <a:prstGeom prst="rect">
            <a:avLst/>
          </a:prstGeom>
          <a:noFill/>
          <a:ln>
            <a:noFill/>
          </a:ln>
          <a:effectLst>
            <a:outerShdw blurRad="57150" dist="19050" dir="5400000" algn="bl" rotWithShape="0">
              <a:srgbClr val="000000">
                <a:alpha val="50000"/>
              </a:srgbClr>
            </a:outerShdw>
          </a:effectLst>
        </p:spPr>
      </p:pic>
      <p:sp>
        <p:nvSpPr>
          <p:cNvPr id="233" name="Google Shape;233;p28"/>
          <p:cNvSpPr/>
          <p:nvPr/>
        </p:nvSpPr>
        <p:spPr>
          <a:xfrm>
            <a:off x="6792950" y="3886450"/>
            <a:ext cx="833400" cy="285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8"/>
          <p:cNvSpPr/>
          <p:nvPr/>
        </p:nvSpPr>
        <p:spPr>
          <a:xfrm>
            <a:off x="7626350" y="1168075"/>
            <a:ext cx="957000" cy="645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5" name="Google Shape;235;p28"/>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236" name="Google Shape;236;p28"/>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txBox="1">
            <a:spLocks noGrp="1"/>
          </p:cNvSpPr>
          <p:nvPr>
            <p:ph type="title"/>
          </p:nvPr>
        </p:nvSpPr>
        <p:spPr>
          <a:xfrm>
            <a:off x="0" y="19941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Profile Tasks</a:t>
            </a:r>
            <a:endParaRPr dirty="0"/>
          </a:p>
        </p:txBody>
      </p:sp>
      <p:sp>
        <p:nvSpPr>
          <p:cNvPr id="242" name="Google Shape;242;p29"/>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a:off x="-6600" y="500427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4" name="Google Shape;244;p29"/>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245" name="Google Shape;245;p29"/>
          <p:cNvSpPr txBox="1"/>
          <p:nvPr/>
        </p:nvSpPr>
        <p:spPr>
          <a:xfrm>
            <a:off x="228450" y="1022750"/>
            <a:ext cx="4404600" cy="3540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500" b="1">
                <a:solidFill>
                  <a:schemeClr val="dk1"/>
                </a:solidFill>
              </a:rPr>
              <a:t>Tasks</a:t>
            </a:r>
            <a:r>
              <a:rPr lang="en" sz="1500">
                <a:solidFill>
                  <a:schemeClr val="dk1"/>
                </a:solidFill>
              </a:rPr>
              <a:t> allow you to create reminders to perform actions to assist a beneficiary.  These include:</a:t>
            </a:r>
            <a:endParaRPr sz="1500">
              <a:solidFill>
                <a:schemeClr val="dk1"/>
              </a:solidFill>
            </a:endParaRPr>
          </a:p>
          <a:p>
            <a:pPr marL="457200" lvl="0" indent="-323850" algn="l" rtl="0">
              <a:lnSpc>
                <a:spcPct val="90000"/>
              </a:lnSpc>
              <a:spcBef>
                <a:spcPts val="1200"/>
              </a:spcBef>
              <a:spcAft>
                <a:spcPts val="0"/>
              </a:spcAft>
              <a:buClr>
                <a:schemeClr val="dk1"/>
              </a:buClr>
              <a:buSzPts val="1500"/>
              <a:buChar char="●"/>
            </a:pPr>
            <a:r>
              <a:rPr lang="en" sz="1500">
                <a:solidFill>
                  <a:schemeClr val="dk1"/>
                </a:solidFill>
              </a:rPr>
              <a:t>Check SOA completion</a:t>
            </a:r>
            <a:endParaRPr sz="1500">
              <a:solidFill>
                <a:schemeClr val="dk1"/>
              </a:solidFill>
            </a:endParaRPr>
          </a:p>
          <a:p>
            <a:pPr marL="457200" lvl="0" indent="-323850" algn="l" rtl="0">
              <a:lnSpc>
                <a:spcPct val="90000"/>
              </a:lnSpc>
              <a:spcBef>
                <a:spcPts val="0"/>
              </a:spcBef>
              <a:spcAft>
                <a:spcPts val="0"/>
              </a:spcAft>
              <a:buClr>
                <a:schemeClr val="dk1"/>
              </a:buClr>
              <a:buSzPts val="1500"/>
              <a:buChar char="●"/>
            </a:pPr>
            <a:r>
              <a:rPr lang="en" sz="1500">
                <a:solidFill>
                  <a:schemeClr val="dk1"/>
                </a:solidFill>
              </a:rPr>
              <a:t>Email materials or plan documents to beneficiary</a:t>
            </a:r>
            <a:endParaRPr sz="1500">
              <a:solidFill>
                <a:schemeClr val="dk1"/>
              </a:solidFill>
            </a:endParaRPr>
          </a:p>
          <a:p>
            <a:pPr marL="457200" lvl="0" indent="-323850" algn="l" rtl="0">
              <a:lnSpc>
                <a:spcPct val="90000"/>
              </a:lnSpc>
              <a:spcBef>
                <a:spcPts val="0"/>
              </a:spcBef>
              <a:spcAft>
                <a:spcPts val="0"/>
              </a:spcAft>
              <a:buClr>
                <a:schemeClr val="dk1"/>
              </a:buClr>
              <a:buSzPts val="1500"/>
              <a:buChar char="●"/>
            </a:pPr>
            <a:r>
              <a:rPr lang="en" sz="1500">
                <a:solidFill>
                  <a:schemeClr val="dk1"/>
                </a:solidFill>
              </a:rPr>
              <a:t>Upload/view SOA’s from desktop</a:t>
            </a:r>
            <a:endParaRPr sz="1500">
              <a:solidFill>
                <a:schemeClr val="dk1"/>
              </a:solidFill>
            </a:endParaRPr>
          </a:p>
          <a:p>
            <a:pPr marL="457200" lvl="0" indent="-323850" algn="l" rtl="0">
              <a:lnSpc>
                <a:spcPct val="90000"/>
              </a:lnSpc>
              <a:spcBef>
                <a:spcPts val="0"/>
              </a:spcBef>
              <a:spcAft>
                <a:spcPts val="0"/>
              </a:spcAft>
              <a:buClr>
                <a:schemeClr val="dk1"/>
              </a:buClr>
              <a:buSzPts val="1500"/>
              <a:buChar char="●"/>
            </a:pPr>
            <a:r>
              <a:rPr lang="en" sz="1500">
                <a:solidFill>
                  <a:schemeClr val="dk1"/>
                </a:solidFill>
              </a:rPr>
              <a:t>Document a scheduled meeting with the beneficiary</a:t>
            </a:r>
            <a:endParaRPr sz="1500">
              <a:solidFill>
                <a:schemeClr val="dk1"/>
              </a:solidFill>
            </a:endParaRPr>
          </a:p>
          <a:p>
            <a:pPr marL="0" lvl="0" indent="0" algn="l" rtl="0">
              <a:lnSpc>
                <a:spcPct val="90000"/>
              </a:lnSpc>
              <a:spcBef>
                <a:spcPts val="1200"/>
              </a:spcBef>
              <a:spcAft>
                <a:spcPts val="0"/>
              </a:spcAft>
              <a:buNone/>
            </a:pPr>
            <a:r>
              <a:rPr lang="en" sz="1500">
                <a:solidFill>
                  <a:schemeClr val="dk1"/>
                </a:solidFill>
              </a:rPr>
              <a:t>Click </a:t>
            </a:r>
            <a:r>
              <a:rPr lang="en" sz="1500" b="1">
                <a:solidFill>
                  <a:schemeClr val="dk1"/>
                </a:solidFill>
              </a:rPr>
              <a:t>Save</a:t>
            </a:r>
            <a:r>
              <a:rPr lang="en" sz="1500">
                <a:solidFill>
                  <a:schemeClr val="dk1"/>
                </a:solidFill>
              </a:rPr>
              <a:t> after entering any Tasks.</a:t>
            </a:r>
            <a:endParaRPr sz="1500">
              <a:solidFill>
                <a:schemeClr val="dk1"/>
              </a:solidFill>
            </a:endParaRPr>
          </a:p>
          <a:p>
            <a:pPr marL="0" lvl="0" indent="0" algn="l" rtl="0">
              <a:lnSpc>
                <a:spcPct val="90000"/>
              </a:lnSpc>
              <a:spcBef>
                <a:spcPts val="1200"/>
              </a:spcBef>
              <a:spcAft>
                <a:spcPts val="0"/>
              </a:spcAft>
              <a:buNone/>
            </a:pPr>
            <a:r>
              <a:rPr lang="en" sz="1500">
                <a:solidFill>
                  <a:schemeClr val="dk1"/>
                </a:solidFill>
              </a:rPr>
              <a:t>Click </a:t>
            </a:r>
            <a:r>
              <a:rPr lang="en" sz="1500" b="1">
                <a:solidFill>
                  <a:schemeClr val="dk1"/>
                </a:solidFill>
              </a:rPr>
              <a:t>Continue to plans</a:t>
            </a:r>
            <a:r>
              <a:rPr lang="en" sz="1500">
                <a:solidFill>
                  <a:schemeClr val="dk1"/>
                </a:solidFill>
              </a:rPr>
              <a:t> or </a:t>
            </a:r>
            <a:r>
              <a:rPr lang="en" sz="1500" b="1">
                <a:solidFill>
                  <a:schemeClr val="dk1"/>
                </a:solidFill>
              </a:rPr>
              <a:t>Continue to SOA</a:t>
            </a:r>
            <a:r>
              <a:rPr lang="en" sz="1500">
                <a:solidFill>
                  <a:schemeClr val="dk1"/>
                </a:solidFill>
              </a:rPr>
              <a:t>, below the profile form.</a:t>
            </a:r>
            <a:endParaRPr sz="1500">
              <a:solidFill>
                <a:schemeClr val="dk1"/>
              </a:solidFill>
            </a:endParaRPr>
          </a:p>
          <a:p>
            <a:pPr marL="0" lvl="0" indent="0" algn="l" rtl="0">
              <a:lnSpc>
                <a:spcPct val="90000"/>
              </a:lnSpc>
              <a:spcBef>
                <a:spcPts val="1200"/>
              </a:spcBef>
              <a:spcAft>
                <a:spcPts val="1200"/>
              </a:spcAft>
              <a:buNone/>
            </a:pPr>
            <a:endParaRPr sz="1300" b="1">
              <a:solidFill>
                <a:schemeClr val="dk1"/>
              </a:solidFill>
            </a:endParaRPr>
          </a:p>
        </p:txBody>
      </p:sp>
      <p:pic>
        <p:nvPicPr>
          <p:cNvPr id="246" name="Google Shape;246;p29"/>
          <p:cNvPicPr preferRelativeResize="0"/>
          <p:nvPr/>
        </p:nvPicPr>
        <p:blipFill>
          <a:blip r:embed="rId3">
            <a:alphaModFix/>
          </a:blip>
          <a:stretch>
            <a:fillRect/>
          </a:stretch>
        </p:blipFill>
        <p:spPr>
          <a:xfrm>
            <a:off x="4688775" y="477175"/>
            <a:ext cx="3988469" cy="4308001"/>
          </a:xfrm>
          <a:prstGeom prst="rect">
            <a:avLst/>
          </a:prstGeom>
          <a:noFill/>
          <a:ln>
            <a:noFill/>
          </a:ln>
          <a:effectLst>
            <a:outerShdw blurRad="57150" dist="19050" dir="5400000" algn="bl" rotWithShape="0">
              <a:srgbClr val="000000">
                <a:alpha val="50000"/>
              </a:srgbClr>
            </a:outerShdw>
          </a:effectLst>
        </p:spPr>
      </p:pic>
      <p:sp>
        <p:nvSpPr>
          <p:cNvPr id="247" name="Google Shape;247;p29"/>
          <p:cNvSpPr/>
          <p:nvPr/>
        </p:nvSpPr>
        <p:spPr>
          <a:xfrm>
            <a:off x="6792950" y="3886450"/>
            <a:ext cx="833400" cy="285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9"/>
          <p:cNvSpPr/>
          <p:nvPr/>
        </p:nvSpPr>
        <p:spPr>
          <a:xfrm>
            <a:off x="7626350" y="1852050"/>
            <a:ext cx="957000" cy="645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9"/>
          <p:cNvSpPr/>
          <p:nvPr/>
        </p:nvSpPr>
        <p:spPr>
          <a:xfrm>
            <a:off x="6133700" y="4445375"/>
            <a:ext cx="1426800" cy="285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0" name="Google Shape;250;p29"/>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251" name="Google Shape;251;p29"/>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0"/>
          <p:cNvSpPr txBox="1">
            <a:spLocks noGrp="1"/>
          </p:cNvSpPr>
          <p:nvPr>
            <p:ph type="title"/>
          </p:nvPr>
        </p:nvSpPr>
        <p:spPr>
          <a:xfrm>
            <a:off x="0" y="21177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Scope of Appointment</a:t>
            </a:r>
            <a:endParaRPr dirty="0"/>
          </a:p>
        </p:txBody>
      </p:sp>
      <p:sp>
        <p:nvSpPr>
          <p:cNvPr id="257" name="Google Shape;257;p30"/>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0"/>
          <p:cNvSpPr/>
          <p:nvPr/>
        </p:nvSpPr>
        <p:spPr>
          <a:xfrm>
            <a:off x="-6600" y="500427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9" name="Google Shape;259;p30"/>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260" name="Google Shape;260;p30"/>
          <p:cNvSpPr txBox="1"/>
          <p:nvPr/>
        </p:nvSpPr>
        <p:spPr>
          <a:xfrm>
            <a:off x="376975" y="992525"/>
            <a:ext cx="3000000" cy="2539800"/>
          </a:xfrm>
          <a:prstGeom prst="rect">
            <a:avLst/>
          </a:prstGeom>
          <a:noFill/>
          <a:ln>
            <a:noFill/>
          </a:ln>
        </p:spPr>
        <p:txBody>
          <a:bodyPr spcFirstLastPara="1" wrap="square" lIns="91425" tIns="91425" rIns="91425" bIns="91425" anchor="t" anchorCtr="0">
            <a:spAutoFit/>
          </a:bodyPr>
          <a:lstStyle/>
          <a:p>
            <a:pPr marL="457200" lvl="0" indent="-330200" algn="l" rtl="0">
              <a:lnSpc>
                <a:spcPct val="100000"/>
              </a:lnSpc>
              <a:spcBef>
                <a:spcPts val="0"/>
              </a:spcBef>
              <a:spcAft>
                <a:spcPts val="0"/>
              </a:spcAft>
              <a:buClr>
                <a:schemeClr val="dk1"/>
              </a:buClr>
              <a:buSzPts val="1600"/>
              <a:buChar char="●"/>
            </a:pPr>
            <a:r>
              <a:rPr lang="en" sz="1600">
                <a:solidFill>
                  <a:schemeClr val="dk1"/>
                </a:solidFill>
              </a:rPr>
              <a:t>View uploaded SOA’s</a:t>
            </a:r>
            <a:endParaRPr sz="1600">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a:solidFill>
                  <a:schemeClr val="dk1"/>
                </a:solidFill>
              </a:rPr>
              <a:t>Upload new SOA’s received</a:t>
            </a:r>
            <a:endParaRPr sz="1600">
              <a:solidFill>
                <a:schemeClr val="dk1"/>
              </a:solidFill>
            </a:endParaRPr>
          </a:p>
          <a:p>
            <a:pPr marL="457200" lvl="0" indent="-330200" algn="l" rtl="0">
              <a:lnSpc>
                <a:spcPct val="100000"/>
              </a:lnSpc>
              <a:spcBef>
                <a:spcPts val="1000"/>
              </a:spcBef>
              <a:spcAft>
                <a:spcPts val="0"/>
              </a:spcAft>
              <a:buClr>
                <a:schemeClr val="dk1"/>
              </a:buClr>
              <a:buSzPts val="1600"/>
              <a:buChar char="●"/>
            </a:pPr>
            <a:r>
              <a:rPr lang="en" sz="1600">
                <a:solidFill>
                  <a:schemeClr val="dk1"/>
                </a:solidFill>
              </a:rPr>
              <a:t>Complete an SOA after the appointment</a:t>
            </a:r>
            <a:endParaRPr sz="1600">
              <a:solidFill>
                <a:schemeClr val="dk1"/>
              </a:solidFill>
            </a:endParaRPr>
          </a:p>
          <a:p>
            <a:pPr marL="457200" lvl="0" indent="-330200" algn="l" rtl="0">
              <a:lnSpc>
                <a:spcPct val="100000"/>
              </a:lnSpc>
              <a:spcBef>
                <a:spcPts val="1000"/>
              </a:spcBef>
              <a:spcAft>
                <a:spcPts val="1000"/>
              </a:spcAft>
              <a:buClr>
                <a:schemeClr val="dk1"/>
              </a:buClr>
              <a:buSzPts val="1600"/>
              <a:buChar char="●"/>
            </a:pPr>
            <a:r>
              <a:rPr lang="en" sz="1600">
                <a:solidFill>
                  <a:schemeClr val="dk1"/>
                </a:solidFill>
              </a:rPr>
              <a:t>SOA’s sent via email or text will be documented in the </a:t>
            </a:r>
            <a:r>
              <a:rPr lang="en" sz="1600" b="1">
                <a:solidFill>
                  <a:schemeClr val="dk1"/>
                </a:solidFill>
              </a:rPr>
              <a:t>Notes</a:t>
            </a:r>
            <a:r>
              <a:rPr lang="en" sz="1600" i="1">
                <a:solidFill>
                  <a:schemeClr val="dk1"/>
                </a:solidFill>
              </a:rPr>
              <a:t> </a:t>
            </a:r>
            <a:r>
              <a:rPr lang="en" sz="1600">
                <a:solidFill>
                  <a:schemeClr val="dk1"/>
                </a:solidFill>
              </a:rPr>
              <a:t>section </a:t>
            </a:r>
            <a:endParaRPr sz="1600">
              <a:solidFill>
                <a:schemeClr val="dk1"/>
              </a:solidFill>
            </a:endParaRPr>
          </a:p>
        </p:txBody>
      </p:sp>
      <p:pic>
        <p:nvPicPr>
          <p:cNvPr id="261" name="Google Shape;261;p30"/>
          <p:cNvPicPr preferRelativeResize="0"/>
          <p:nvPr/>
        </p:nvPicPr>
        <p:blipFill>
          <a:blip r:embed="rId3">
            <a:alphaModFix/>
          </a:blip>
          <a:stretch>
            <a:fillRect/>
          </a:stretch>
        </p:blipFill>
        <p:spPr>
          <a:xfrm>
            <a:off x="7719282" y="4406596"/>
            <a:ext cx="1113016" cy="423901"/>
          </a:xfrm>
          <a:prstGeom prst="rect">
            <a:avLst/>
          </a:prstGeom>
          <a:noFill/>
          <a:ln>
            <a:noFill/>
          </a:ln>
        </p:spPr>
      </p:pic>
      <p:pic>
        <p:nvPicPr>
          <p:cNvPr id="262" name="Google Shape;262;p30"/>
          <p:cNvPicPr preferRelativeResize="0"/>
          <p:nvPr/>
        </p:nvPicPr>
        <p:blipFill>
          <a:blip r:embed="rId4">
            <a:alphaModFix/>
          </a:blip>
          <a:stretch>
            <a:fillRect/>
          </a:stretch>
        </p:blipFill>
        <p:spPr>
          <a:xfrm>
            <a:off x="311700" y="4406612"/>
            <a:ext cx="951131" cy="391937"/>
          </a:xfrm>
          <a:prstGeom prst="rect">
            <a:avLst/>
          </a:prstGeom>
          <a:noFill/>
          <a:ln>
            <a:noFill/>
          </a:ln>
        </p:spPr>
      </p:pic>
      <p:pic>
        <p:nvPicPr>
          <p:cNvPr id="263" name="Google Shape;263;p30"/>
          <p:cNvPicPr preferRelativeResize="0"/>
          <p:nvPr/>
        </p:nvPicPr>
        <p:blipFill>
          <a:blip r:embed="rId5">
            <a:alphaModFix/>
          </a:blip>
          <a:stretch>
            <a:fillRect/>
          </a:stretch>
        </p:blipFill>
        <p:spPr>
          <a:xfrm>
            <a:off x="3757705" y="716618"/>
            <a:ext cx="5009320" cy="35829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1"/>
          <p:cNvSpPr txBox="1">
            <a:spLocks noGrp="1"/>
          </p:cNvSpPr>
          <p:nvPr>
            <p:ph type="title"/>
          </p:nvPr>
        </p:nvSpPr>
        <p:spPr>
          <a:xfrm>
            <a:off x="0" y="205926"/>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Scope of Appointment Sent to Beneficiary</a:t>
            </a:r>
            <a:endParaRPr dirty="0"/>
          </a:p>
        </p:txBody>
      </p:sp>
      <p:sp>
        <p:nvSpPr>
          <p:cNvPr id="269" name="Google Shape;269;p31"/>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1"/>
          <p:cNvSpPr/>
          <p:nvPr/>
        </p:nvSpPr>
        <p:spPr>
          <a:xfrm>
            <a:off x="-6600" y="500427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1" name="Google Shape;271;p31"/>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272" name="Google Shape;272;p31"/>
          <p:cNvPicPr preferRelativeResize="0"/>
          <p:nvPr/>
        </p:nvPicPr>
        <p:blipFill>
          <a:blip r:embed="rId3">
            <a:alphaModFix/>
          </a:blip>
          <a:stretch>
            <a:fillRect/>
          </a:stretch>
        </p:blipFill>
        <p:spPr>
          <a:xfrm>
            <a:off x="1546433" y="1354675"/>
            <a:ext cx="5713594" cy="3582899"/>
          </a:xfrm>
          <a:prstGeom prst="rect">
            <a:avLst/>
          </a:prstGeom>
          <a:noFill/>
          <a:ln>
            <a:noFill/>
          </a:ln>
        </p:spPr>
      </p:pic>
      <p:sp>
        <p:nvSpPr>
          <p:cNvPr id="273" name="Google Shape;273;p31"/>
          <p:cNvSpPr txBox="1"/>
          <p:nvPr/>
        </p:nvSpPr>
        <p:spPr>
          <a:xfrm>
            <a:off x="1336776" y="941403"/>
            <a:ext cx="3000000" cy="431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800"/>
              </a:spcBef>
              <a:spcAft>
                <a:spcPts val="0"/>
              </a:spcAft>
              <a:buNone/>
            </a:pPr>
            <a:r>
              <a:rPr lang="en" sz="1600" b="1" dirty="0">
                <a:solidFill>
                  <a:schemeClr val="dk1"/>
                </a:solidFill>
              </a:rPr>
              <a:t>Sample Email</a:t>
            </a:r>
            <a:endParaRPr sz="1600" b="1" dirty="0">
              <a:solidFill>
                <a:schemeClr val="dk1"/>
              </a:solidFill>
            </a:endParaRPr>
          </a:p>
        </p:txBody>
      </p:sp>
      <p:sp>
        <p:nvSpPr>
          <p:cNvPr id="274" name="Google Shape;274;p31"/>
          <p:cNvSpPr txBox="1"/>
          <p:nvPr/>
        </p:nvSpPr>
        <p:spPr>
          <a:xfrm>
            <a:off x="4571850" y="941403"/>
            <a:ext cx="3000000" cy="431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800"/>
              </a:spcBef>
              <a:spcAft>
                <a:spcPts val="0"/>
              </a:spcAft>
              <a:buNone/>
            </a:pPr>
            <a:r>
              <a:rPr lang="en" sz="1600" b="1" dirty="0">
                <a:solidFill>
                  <a:schemeClr val="dk1"/>
                </a:solidFill>
              </a:rPr>
              <a:t>Sample Text</a:t>
            </a:r>
            <a:endParaRPr sz="1600" b="1" dirty="0">
              <a:solidFill>
                <a:schemeClr val="dk1"/>
              </a:solidFill>
            </a:endParaRPr>
          </a:p>
        </p:txBody>
      </p:sp>
      <p:pic>
        <p:nvPicPr>
          <p:cNvPr id="275" name="Google Shape;275;p31"/>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276" name="Google Shape;276;p31"/>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2"/>
          <p:cNvSpPr txBox="1">
            <a:spLocks noGrp="1"/>
          </p:cNvSpPr>
          <p:nvPr>
            <p:ph type="title"/>
          </p:nvPr>
        </p:nvSpPr>
        <p:spPr>
          <a:xfrm>
            <a:off x="0" y="190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Scope of Appointment Received by the Beneficiary</a:t>
            </a:r>
            <a:endParaRPr dirty="0"/>
          </a:p>
        </p:txBody>
      </p:sp>
      <p:sp>
        <p:nvSpPr>
          <p:cNvPr id="282" name="Google Shape;282;p32"/>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2"/>
          <p:cNvSpPr/>
          <p:nvPr/>
        </p:nvSpPr>
        <p:spPr>
          <a:xfrm>
            <a:off x="-6600" y="500427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4" name="Google Shape;284;p32"/>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285" name="Google Shape;285;p32"/>
          <p:cNvPicPr preferRelativeResize="0"/>
          <p:nvPr/>
        </p:nvPicPr>
        <p:blipFill>
          <a:blip r:embed="rId3">
            <a:alphaModFix/>
          </a:blip>
          <a:stretch>
            <a:fillRect/>
          </a:stretch>
        </p:blipFill>
        <p:spPr>
          <a:xfrm>
            <a:off x="4720249" y="1008950"/>
            <a:ext cx="2815520" cy="3928624"/>
          </a:xfrm>
          <a:prstGeom prst="rect">
            <a:avLst/>
          </a:prstGeom>
          <a:noFill/>
          <a:ln>
            <a:noFill/>
          </a:ln>
        </p:spPr>
      </p:pic>
      <p:sp>
        <p:nvSpPr>
          <p:cNvPr id="286" name="Google Shape;286;p32"/>
          <p:cNvSpPr/>
          <p:nvPr/>
        </p:nvSpPr>
        <p:spPr>
          <a:xfrm>
            <a:off x="6853075" y="1049875"/>
            <a:ext cx="589800" cy="2322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a:off x="6996475" y="4616775"/>
            <a:ext cx="494700" cy="1791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txBox="1"/>
          <p:nvPr/>
        </p:nvSpPr>
        <p:spPr>
          <a:xfrm>
            <a:off x="377000" y="1143000"/>
            <a:ext cx="4194900" cy="2657700"/>
          </a:xfrm>
          <a:prstGeom prst="rect">
            <a:avLst/>
          </a:prstGeom>
          <a:noFill/>
          <a:ln>
            <a:noFill/>
          </a:ln>
        </p:spPr>
        <p:txBody>
          <a:bodyPr spcFirstLastPara="1" wrap="square" lIns="91425" tIns="91425" rIns="91425" bIns="91425" anchor="t" anchorCtr="0">
            <a:spAutoFit/>
          </a:bodyPr>
          <a:lstStyle/>
          <a:p>
            <a:pPr marL="457200" lvl="0" indent="-330200" algn="l" rtl="0">
              <a:lnSpc>
                <a:spcPct val="90000"/>
              </a:lnSpc>
              <a:spcBef>
                <a:spcPts val="0"/>
              </a:spcBef>
              <a:spcAft>
                <a:spcPts val="0"/>
              </a:spcAft>
              <a:buClr>
                <a:schemeClr val="dk1"/>
              </a:buClr>
              <a:buSzPts val="1600"/>
              <a:buChar char="●"/>
            </a:pPr>
            <a:r>
              <a:rPr lang="en" sz="1600">
                <a:solidFill>
                  <a:schemeClr val="dk1"/>
                </a:solidFill>
              </a:rPr>
              <a:t>This is a sample form the Beneficiary will see when the link in the email or text is selected.</a:t>
            </a:r>
            <a:endParaRPr sz="1600">
              <a:solidFill>
                <a:schemeClr val="dk1"/>
              </a:solidFill>
            </a:endParaRPr>
          </a:p>
          <a:p>
            <a:pPr marL="457200" lvl="0" indent="-330200" algn="l" rtl="0">
              <a:lnSpc>
                <a:spcPct val="90000"/>
              </a:lnSpc>
              <a:spcBef>
                <a:spcPts val="1000"/>
              </a:spcBef>
              <a:spcAft>
                <a:spcPts val="0"/>
              </a:spcAft>
              <a:buClr>
                <a:schemeClr val="dk1"/>
              </a:buClr>
              <a:buSzPts val="1600"/>
              <a:buChar char="●"/>
            </a:pPr>
            <a:r>
              <a:rPr lang="en" sz="1600">
                <a:solidFill>
                  <a:schemeClr val="dk1"/>
                </a:solidFill>
              </a:rPr>
              <a:t>Agent information will appear in upper right of the header.</a:t>
            </a:r>
            <a:endParaRPr sz="1600">
              <a:solidFill>
                <a:schemeClr val="dk1"/>
              </a:solidFill>
            </a:endParaRPr>
          </a:p>
          <a:p>
            <a:pPr marL="457200" lvl="0" indent="-330200" algn="l" rtl="0">
              <a:lnSpc>
                <a:spcPct val="90000"/>
              </a:lnSpc>
              <a:spcBef>
                <a:spcPts val="1000"/>
              </a:spcBef>
              <a:spcAft>
                <a:spcPts val="1000"/>
              </a:spcAft>
              <a:buClr>
                <a:schemeClr val="dk1"/>
              </a:buClr>
              <a:buSzPts val="1600"/>
              <a:buChar char="●"/>
            </a:pPr>
            <a:r>
              <a:rPr lang="en" sz="1600">
                <a:solidFill>
                  <a:schemeClr val="dk1"/>
                </a:solidFill>
              </a:rPr>
              <a:t>The Beneficiary will choose options from the form to discuss at the appointment, complete all required fields, and submit the form.</a:t>
            </a:r>
            <a:endParaRPr sz="1600">
              <a:solidFill>
                <a:schemeClr val="dk1"/>
              </a:solidFill>
            </a:endParaRPr>
          </a:p>
        </p:txBody>
      </p:sp>
      <p:pic>
        <p:nvPicPr>
          <p:cNvPr id="289" name="Google Shape;289;p32"/>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290" name="Google Shape;290;p32"/>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3"/>
          <p:cNvSpPr txBox="1">
            <a:spLocks noGrp="1"/>
          </p:cNvSpPr>
          <p:nvPr>
            <p:ph type="title"/>
          </p:nvPr>
        </p:nvSpPr>
        <p:spPr>
          <a:xfrm>
            <a:off x="0" y="182206"/>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Scope of Appointment Confirmed by the Beneficiary</a:t>
            </a:r>
            <a:endParaRPr dirty="0"/>
          </a:p>
        </p:txBody>
      </p:sp>
      <p:sp>
        <p:nvSpPr>
          <p:cNvPr id="296" name="Google Shape;296;p33"/>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3"/>
          <p:cNvSpPr/>
          <p:nvPr/>
        </p:nvSpPr>
        <p:spPr>
          <a:xfrm>
            <a:off x="-6600" y="500427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8" name="Google Shape;298;p33"/>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299" name="Google Shape;299;p33"/>
          <p:cNvSpPr txBox="1"/>
          <p:nvPr/>
        </p:nvSpPr>
        <p:spPr>
          <a:xfrm>
            <a:off x="377000" y="1500784"/>
            <a:ext cx="3566700" cy="15393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dirty="0">
                <a:solidFill>
                  <a:schemeClr val="dk1"/>
                </a:solidFill>
              </a:rPr>
              <a:t>The Beneficiary will receive a confirmation message once they have successfully submitted their completed SOA. </a:t>
            </a:r>
            <a:endParaRPr sz="1600" dirty="0">
              <a:solidFill>
                <a:schemeClr val="dk1"/>
              </a:solidFill>
            </a:endParaRPr>
          </a:p>
          <a:p>
            <a:pPr marL="0" lvl="0" indent="0" algn="l" rtl="0">
              <a:lnSpc>
                <a:spcPct val="90000"/>
              </a:lnSpc>
              <a:spcBef>
                <a:spcPts val="1200"/>
              </a:spcBef>
              <a:spcAft>
                <a:spcPts val="1000"/>
              </a:spcAft>
              <a:buNone/>
            </a:pPr>
            <a:endParaRPr dirty="0">
              <a:solidFill>
                <a:schemeClr val="dk1"/>
              </a:solidFill>
            </a:endParaRPr>
          </a:p>
        </p:txBody>
      </p:sp>
      <p:pic>
        <p:nvPicPr>
          <p:cNvPr id="300" name="Google Shape;300;p33"/>
          <p:cNvPicPr preferRelativeResize="0"/>
          <p:nvPr/>
        </p:nvPicPr>
        <p:blipFill>
          <a:blip r:embed="rId3">
            <a:alphaModFix/>
          </a:blip>
          <a:stretch>
            <a:fillRect/>
          </a:stretch>
        </p:blipFill>
        <p:spPr>
          <a:xfrm>
            <a:off x="3943700" y="988419"/>
            <a:ext cx="5047851" cy="3311099"/>
          </a:xfrm>
          <a:prstGeom prst="rect">
            <a:avLst/>
          </a:prstGeom>
          <a:noFill/>
          <a:ln>
            <a:noFill/>
          </a:ln>
          <a:effectLst>
            <a:outerShdw blurRad="57150" dist="19050" dir="5400000" algn="bl" rotWithShape="0">
              <a:srgbClr val="000000">
                <a:alpha val="50000"/>
              </a:srgbClr>
            </a:outerShdw>
          </a:effectLst>
        </p:spPr>
      </p:pic>
      <p:pic>
        <p:nvPicPr>
          <p:cNvPr id="301" name="Google Shape;301;p33"/>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302" name="Google Shape;302;p33"/>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3763"/>
        </a:solidFill>
        <a:effectLst/>
      </p:bgPr>
    </p:bg>
    <p:spTree>
      <p:nvGrpSpPr>
        <p:cNvPr id="1" name="Shape 79"/>
        <p:cNvGrpSpPr/>
        <p:nvPr/>
      </p:nvGrpSpPr>
      <p:grpSpPr>
        <a:xfrm>
          <a:off x="0" y="0"/>
          <a:ext cx="0" cy="0"/>
          <a:chOff x="0" y="0"/>
          <a:chExt cx="0" cy="0"/>
        </a:xfrm>
      </p:grpSpPr>
      <p:sp>
        <p:nvSpPr>
          <p:cNvPr id="80" name="Google Shape;80;p16"/>
          <p:cNvSpPr txBox="1"/>
          <p:nvPr/>
        </p:nvSpPr>
        <p:spPr>
          <a:xfrm>
            <a:off x="457200" y="407650"/>
            <a:ext cx="4664700" cy="631500"/>
          </a:xfrm>
          <a:prstGeom prst="rect">
            <a:avLst/>
          </a:prstGeom>
          <a:noFill/>
          <a:ln>
            <a:noFill/>
          </a:ln>
        </p:spPr>
        <p:txBody>
          <a:bodyPr spcFirstLastPara="1" wrap="square" lIns="0" tIns="0" rIns="0" bIns="0" anchor="t" anchorCtr="0">
            <a:noAutofit/>
          </a:bodyPr>
          <a:lstStyle/>
          <a:p>
            <a:pPr marL="0" lvl="0" indent="0" algn="l" rtl="0">
              <a:spcBef>
                <a:spcPts val="0"/>
              </a:spcBef>
              <a:spcAft>
                <a:spcPts val="1600"/>
              </a:spcAft>
              <a:buNone/>
            </a:pPr>
            <a:r>
              <a:rPr lang="en" sz="1100" dirty="0">
                <a:solidFill>
                  <a:schemeClr val="lt1"/>
                </a:solidFill>
                <a:latin typeface="Roboto"/>
                <a:ea typeface="Roboto"/>
                <a:cs typeface="Roboto"/>
                <a:sym typeface="Roboto"/>
              </a:rPr>
              <a:t>Training Topics</a:t>
            </a:r>
            <a:endParaRPr sz="1100" dirty="0">
              <a:solidFill>
                <a:schemeClr val="lt1"/>
              </a:solidFill>
              <a:latin typeface="Roboto"/>
              <a:ea typeface="Roboto"/>
              <a:cs typeface="Roboto"/>
              <a:sym typeface="Roboto"/>
            </a:endParaRPr>
          </a:p>
        </p:txBody>
      </p:sp>
      <p:sp>
        <p:nvSpPr>
          <p:cNvPr id="81" name="Google Shape;81;p16"/>
          <p:cNvSpPr txBox="1"/>
          <p:nvPr/>
        </p:nvSpPr>
        <p:spPr>
          <a:xfrm>
            <a:off x="457200" y="766775"/>
            <a:ext cx="6468300" cy="194922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dirty="0">
                <a:solidFill>
                  <a:srgbClr val="D5DFDE"/>
                </a:solidFill>
                <a:latin typeface="Times New Roman" panose="02020603050405020304" pitchFamily="18" charset="0"/>
                <a:ea typeface="Roboto Mono"/>
                <a:cs typeface="Times New Roman" panose="02020603050405020304" pitchFamily="18" charset="0"/>
                <a:sym typeface="Roboto Mono"/>
              </a:rPr>
              <a:t>01</a:t>
            </a:r>
            <a:r>
              <a:rPr lang="en" sz="2200" dirty="0">
                <a:solidFill>
                  <a:srgbClr val="D5DFDE"/>
                </a:solidFill>
                <a:latin typeface="Times New Roman" panose="02020603050405020304" pitchFamily="18" charset="0"/>
                <a:ea typeface="Times New Roman"/>
                <a:cs typeface="Times New Roman" panose="02020603050405020304" pitchFamily="18" charset="0"/>
                <a:sym typeface="Times New Roman"/>
              </a:rPr>
              <a:t> — </a:t>
            </a:r>
            <a:r>
              <a:rPr lang="en" sz="2200" dirty="0">
                <a:solidFill>
                  <a:srgbClr val="D5DFDE"/>
                </a:solidFill>
                <a:latin typeface="Times New Roman" panose="02020603050405020304" pitchFamily="18" charset="0"/>
                <a:ea typeface="Cormorant Garamond"/>
                <a:cs typeface="Times New Roman" panose="02020603050405020304" pitchFamily="18" charset="0"/>
                <a:sym typeface="Cormorant Garamond"/>
              </a:rPr>
              <a:t>Locating the MA </a:t>
            </a:r>
            <a:r>
              <a:rPr lang="en" sz="2200" dirty="0" err="1">
                <a:solidFill>
                  <a:srgbClr val="D5DFDE"/>
                </a:solidFill>
                <a:latin typeface="Times New Roman" panose="02020603050405020304" pitchFamily="18" charset="0"/>
                <a:ea typeface="Cormorant Garamond"/>
                <a:cs typeface="Times New Roman" panose="02020603050405020304" pitchFamily="18" charset="0"/>
                <a:sym typeface="Cormorant Garamond"/>
              </a:rPr>
              <a:t>BoB</a:t>
            </a:r>
            <a:endParaRPr sz="2200" dirty="0">
              <a:solidFill>
                <a:srgbClr val="D5DFDE"/>
              </a:solidFill>
              <a:latin typeface="Times New Roman" panose="02020603050405020304" pitchFamily="18" charset="0"/>
              <a:ea typeface="Cormorant Garamond"/>
              <a:cs typeface="Times New Roman" panose="02020603050405020304" pitchFamily="18" charset="0"/>
              <a:sym typeface="Cormorant Garamond"/>
            </a:endParaRPr>
          </a:p>
          <a:p>
            <a:pPr marL="857250" lvl="0" indent="-857250" algn="l" rtl="0">
              <a:spcBef>
                <a:spcPts val="800"/>
              </a:spcBef>
              <a:spcAft>
                <a:spcPts val="0"/>
              </a:spcAft>
              <a:buNone/>
            </a:pPr>
            <a:r>
              <a:rPr lang="en" sz="2200" dirty="0">
                <a:solidFill>
                  <a:srgbClr val="D5DFDE"/>
                </a:solidFill>
                <a:latin typeface="Times New Roman" panose="02020603050405020304" pitchFamily="18" charset="0"/>
                <a:ea typeface="Roboto Mono"/>
                <a:cs typeface="Times New Roman" panose="02020603050405020304" pitchFamily="18" charset="0"/>
                <a:sym typeface="Roboto Mono"/>
              </a:rPr>
              <a:t>02</a:t>
            </a:r>
            <a:r>
              <a:rPr lang="en" sz="2200" dirty="0">
                <a:solidFill>
                  <a:srgbClr val="D5DFDE"/>
                </a:solidFill>
                <a:latin typeface="Times New Roman" panose="02020603050405020304" pitchFamily="18" charset="0"/>
                <a:ea typeface="Times New Roman"/>
                <a:cs typeface="Times New Roman" panose="02020603050405020304" pitchFamily="18" charset="0"/>
                <a:sym typeface="Times New Roman"/>
              </a:rPr>
              <a:t> — </a:t>
            </a:r>
            <a:r>
              <a:rPr lang="en" sz="2200" dirty="0">
                <a:solidFill>
                  <a:srgbClr val="D5DFDE"/>
                </a:solidFill>
                <a:latin typeface="Times New Roman" panose="02020603050405020304" pitchFamily="18" charset="0"/>
                <a:ea typeface="Cormorant Garamond"/>
                <a:cs typeface="Times New Roman" panose="02020603050405020304" pitchFamily="18" charset="0"/>
                <a:sym typeface="Cormorant Garamond"/>
              </a:rPr>
              <a:t>Electronic Applications for Medicare Enrollment</a:t>
            </a:r>
            <a:endParaRPr sz="2200" dirty="0">
              <a:solidFill>
                <a:srgbClr val="D5DFDE"/>
              </a:solidFill>
              <a:latin typeface="Times New Roman" panose="02020603050405020304" pitchFamily="18" charset="0"/>
              <a:ea typeface="Cormorant Garamond"/>
              <a:cs typeface="Times New Roman" panose="02020603050405020304" pitchFamily="18" charset="0"/>
              <a:sym typeface="Cormorant Garamond"/>
            </a:endParaRPr>
          </a:p>
          <a:p>
            <a:pPr marL="857250" lvl="0" indent="-857250" algn="l" rtl="0">
              <a:spcBef>
                <a:spcPts val="800"/>
              </a:spcBef>
              <a:spcAft>
                <a:spcPts val="0"/>
              </a:spcAft>
              <a:buNone/>
            </a:pPr>
            <a:r>
              <a:rPr lang="en" sz="2200" dirty="0">
                <a:solidFill>
                  <a:srgbClr val="D5DFDE"/>
                </a:solidFill>
                <a:latin typeface="Times New Roman" panose="02020603050405020304" pitchFamily="18" charset="0"/>
                <a:ea typeface="Roboto Mono"/>
                <a:cs typeface="Times New Roman" panose="02020603050405020304" pitchFamily="18" charset="0"/>
                <a:sym typeface="Roboto Mono"/>
              </a:rPr>
              <a:t>03</a:t>
            </a:r>
            <a:r>
              <a:rPr lang="en" sz="2200" dirty="0">
                <a:solidFill>
                  <a:srgbClr val="D5DFDE"/>
                </a:solidFill>
                <a:latin typeface="Times New Roman" panose="02020603050405020304" pitchFamily="18" charset="0"/>
                <a:ea typeface="Times New Roman"/>
                <a:cs typeface="Times New Roman" panose="02020603050405020304" pitchFamily="18" charset="0"/>
                <a:sym typeface="Times New Roman"/>
              </a:rPr>
              <a:t> — </a:t>
            </a:r>
            <a:r>
              <a:rPr lang="en" sz="2200" dirty="0">
                <a:solidFill>
                  <a:srgbClr val="D5DFDE"/>
                </a:solidFill>
                <a:latin typeface="Times New Roman" panose="02020603050405020304" pitchFamily="18" charset="0"/>
                <a:ea typeface="Cormorant Garamond"/>
                <a:cs typeface="Times New Roman" panose="02020603050405020304" pitchFamily="18" charset="0"/>
                <a:sym typeface="Cormorant Garamond"/>
              </a:rPr>
              <a:t>Paper Applications for Medicare Enrollment</a:t>
            </a:r>
            <a:endParaRPr sz="2200" dirty="0">
              <a:solidFill>
                <a:srgbClr val="D5DFDE"/>
              </a:solidFill>
              <a:latin typeface="Times New Roman" panose="02020603050405020304" pitchFamily="18" charset="0"/>
              <a:ea typeface="Cormorant Garamond"/>
              <a:cs typeface="Times New Roman" panose="02020603050405020304" pitchFamily="18" charset="0"/>
              <a:sym typeface="Cormorant Garamond"/>
            </a:endParaRPr>
          </a:p>
          <a:p>
            <a:pPr marL="857250" lvl="0" indent="-857250" algn="l" rtl="0">
              <a:spcBef>
                <a:spcPts val="800"/>
              </a:spcBef>
              <a:spcAft>
                <a:spcPts val="800"/>
              </a:spcAft>
              <a:buClr>
                <a:schemeClr val="dk1"/>
              </a:buClr>
              <a:buSzPts val="1100"/>
              <a:buFont typeface="Arial"/>
              <a:buNone/>
            </a:pPr>
            <a:endParaRPr sz="2200" dirty="0">
              <a:solidFill>
                <a:srgbClr val="D5DFDE"/>
              </a:solidFill>
              <a:latin typeface="Times New Roman" panose="02020603050405020304" pitchFamily="18" charset="0"/>
              <a:ea typeface="Cormorant Garamond"/>
              <a:cs typeface="Times New Roman" panose="02020603050405020304" pitchFamily="18" charset="0"/>
              <a:sym typeface="Cormorant Garamo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4"/>
          <p:cNvSpPr txBox="1">
            <a:spLocks noGrp="1"/>
          </p:cNvSpPr>
          <p:nvPr>
            <p:ph type="title"/>
          </p:nvPr>
        </p:nvSpPr>
        <p:spPr>
          <a:xfrm>
            <a:off x="0" y="222099"/>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Agent Completion of the Scope of Appointment</a:t>
            </a:r>
            <a:endParaRPr dirty="0"/>
          </a:p>
        </p:txBody>
      </p:sp>
      <p:sp>
        <p:nvSpPr>
          <p:cNvPr id="308" name="Google Shape;308;p34"/>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4"/>
          <p:cNvSpPr/>
          <p:nvPr/>
        </p:nvSpPr>
        <p:spPr>
          <a:xfrm>
            <a:off x="-6600" y="500427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0" name="Google Shape;310;p34"/>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311" name="Google Shape;311;p34"/>
          <p:cNvPicPr preferRelativeResize="0"/>
          <p:nvPr/>
        </p:nvPicPr>
        <p:blipFill>
          <a:blip r:embed="rId3">
            <a:alphaModFix/>
          </a:blip>
          <a:stretch>
            <a:fillRect/>
          </a:stretch>
        </p:blipFill>
        <p:spPr>
          <a:xfrm>
            <a:off x="3556372" y="1424150"/>
            <a:ext cx="5394003" cy="2400975"/>
          </a:xfrm>
          <a:prstGeom prst="rect">
            <a:avLst/>
          </a:prstGeom>
          <a:noFill/>
          <a:ln>
            <a:noFill/>
          </a:ln>
          <a:effectLst>
            <a:outerShdw blurRad="57150" dist="19050" dir="5400000" algn="bl" rotWithShape="0">
              <a:srgbClr val="000000">
                <a:alpha val="50000"/>
              </a:srgbClr>
            </a:outerShdw>
          </a:effectLst>
        </p:spPr>
      </p:pic>
      <p:sp>
        <p:nvSpPr>
          <p:cNvPr id="312" name="Google Shape;312;p34"/>
          <p:cNvSpPr txBox="1"/>
          <p:nvPr/>
        </p:nvSpPr>
        <p:spPr>
          <a:xfrm>
            <a:off x="-6600" y="1352275"/>
            <a:ext cx="3505800" cy="2775600"/>
          </a:xfrm>
          <a:prstGeom prst="rect">
            <a:avLst/>
          </a:prstGeom>
          <a:noFill/>
          <a:ln>
            <a:noFill/>
          </a:ln>
        </p:spPr>
        <p:txBody>
          <a:bodyPr spcFirstLastPara="1" wrap="square" lIns="91425" tIns="91425" rIns="91425" bIns="91425" anchor="t" anchorCtr="0">
            <a:spAutoFit/>
          </a:bodyPr>
          <a:lstStyle/>
          <a:p>
            <a:pPr marL="457200" lvl="0" indent="-330200" algn="l" rtl="0">
              <a:lnSpc>
                <a:spcPct val="100000"/>
              </a:lnSpc>
              <a:spcBef>
                <a:spcPts val="600"/>
              </a:spcBef>
              <a:spcAft>
                <a:spcPts val="0"/>
              </a:spcAft>
              <a:buClr>
                <a:schemeClr val="dk1"/>
              </a:buClr>
              <a:buSzPts val="1600"/>
              <a:buChar char="●"/>
            </a:pPr>
            <a:r>
              <a:rPr lang="en" sz="1600">
                <a:solidFill>
                  <a:schemeClr val="dk1"/>
                </a:solidFill>
              </a:rPr>
              <a:t>The agent will receive a notification email (if the agent has an email on file) that the beneficiary has completed their portion of the form.</a:t>
            </a:r>
            <a:endParaRPr sz="1600">
              <a:solidFill>
                <a:schemeClr val="dk1"/>
              </a:solidFill>
            </a:endParaRPr>
          </a:p>
          <a:p>
            <a:pPr marL="457200" lvl="0" indent="-317500" algn="l" rtl="0">
              <a:lnSpc>
                <a:spcPct val="100000"/>
              </a:lnSpc>
              <a:spcBef>
                <a:spcPts val="1000"/>
              </a:spcBef>
              <a:spcAft>
                <a:spcPts val="1000"/>
              </a:spcAft>
              <a:buClr>
                <a:schemeClr val="dk1"/>
              </a:buClr>
              <a:buSzPts val="1400"/>
              <a:buChar char="●"/>
            </a:pPr>
            <a:r>
              <a:rPr lang="en" sz="1600">
                <a:solidFill>
                  <a:schemeClr val="dk1"/>
                </a:solidFill>
              </a:rPr>
              <a:t>The agent will log into the system, search for that beneficiary, navigate to the SOA page, and click </a:t>
            </a:r>
            <a:r>
              <a:rPr lang="en" sz="1600" b="1">
                <a:solidFill>
                  <a:schemeClr val="dk1"/>
                </a:solidFill>
              </a:rPr>
              <a:t>Complete form</a:t>
            </a:r>
            <a:r>
              <a:rPr lang="en" sz="1600">
                <a:solidFill>
                  <a:schemeClr val="dk1"/>
                </a:solidFill>
              </a:rPr>
              <a:t>.</a:t>
            </a:r>
            <a:endParaRPr>
              <a:solidFill>
                <a:schemeClr val="dk1"/>
              </a:solidFill>
            </a:endParaRPr>
          </a:p>
        </p:txBody>
      </p:sp>
      <p:pic>
        <p:nvPicPr>
          <p:cNvPr id="313" name="Google Shape;313;p34"/>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314" name="Google Shape;314;p34"/>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5"/>
          <p:cNvSpPr txBox="1">
            <a:spLocks noGrp="1"/>
          </p:cNvSpPr>
          <p:nvPr>
            <p:ph type="title"/>
          </p:nvPr>
        </p:nvSpPr>
        <p:spPr>
          <a:xfrm>
            <a:off x="73011" y="222099"/>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Agent Completion of the Scope of Appointment</a:t>
            </a:r>
            <a:endParaRPr dirty="0"/>
          </a:p>
        </p:txBody>
      </p:sp>
      <p:sp>
        <p:nvSpPr>
          <p:cNvPr id="320" name="Google Shape;320;p35"/>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5"/>
          <p:cNvSpPr/>
          <p:nvPr/>
        </p:nvSpPr>
        <p:spPr>
          <a:xfrm>
            <a:off x="-6600" y="500427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2" name="Google Shape;322;p35"/>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323" name="Google Shape;323;p35"/>
          <p:cNvSpPr txBox="1"/>
          <p:nvPr/>
        </p:nvSpPr>
        <p:spPr>
          <a:xfrm>
            <a:off x="383048" y="1035650"/>
            <a:ext cx="3228600" cy="1416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1200"/>
              </a:spcAft>
              <a:buNone/>
            </a:pPr>
            <a:r>
              <a:rPr lang="en" sz="1600" dirty="0">
                <a:solidFill>
                  <a:schemeClr val="dk1"/>
                </a:solidFill>
              </a:rPr>
              <a:t>This is a sample form the agent will see when they click to complete their portion after received back from the beneficiary.</a:t>
            </a:r>
            <a:endParaRPr sz="1600" dirty="0">
              <a:solidFill>
                <a:schemeClr val="dk1"/>
              </a:solidFill>
            </a:endParaRPr>
          </a:p>
        </p:txBody>
      </p:sp>
      <p:pic>
        <p:nvPicPr>
          <p:cNvPr id="324" name="Google Shape;324;p35"/>
          <p:cNvPicPr preferRelativeResize="0"/>
          <p:nvPr/>
        </p:nvPicPr>
        <p:blipFill>
          <a:blip r:embed="rId3">
            <a:alphaModFix/>
          </a:blip>
          <a:stretch>
            <a:fillRect/>
          </a:stretch>
        </p:blipFill>
        <p:spPr>
          <a:xfrm>
            <a:off x="3777300" y="1035650"/>
            <a:ext cx="2405575" cy="3825724"/>
          </a:xfrm>
          <a:prstGeom prst="rect">
            <a:avLst/>
          </a:prstGeom>
          <a:noFill/>
          <a:ln>
            <a:noFill/>
          </a:ln>
          <a:effectLst>
            <a:outerShdw blurRad="57150" dist="19050" dir="5400000" algn="bl" rotWithShape="0">
              <a:srgbClr val="000000">
                <a:alpha val="50000"/>
              </a:srgbClr>
            </a:outerShdw>
          </a:effectLst>
        </p:spPr>
      </p:pic>
      <p:pic>
        <p:nvPicPr>
          <p:cNvPr id="325" name="Google Shape;325;p35"/>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326" name="Google Shape;326;p35"/>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6"/>
          <p:cNvSpPr txBox="1">
            <a:spLocks noGrp="1"/>
          </p:cNvSpPr>
          <p:nvPr>
            <p:ph type="title"/>
          </p:nvPr>
        </p:nvSpPr>
        <p:spPr>
          <a:xfrm>
            <a:off x="0" y="21203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Uploading a Scope of Appointment</a:t>
            </a:r>
            <a:endParaRPr dirty="0"/>
          </a:p>
        </p:txBody>
      </p:sp>
      <p:sp>
        <p:nvSpPr>
          <p:cNvPr id="332" name="Google Shape;332;p36"/>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6"/>
          <p:cNvSpPr/>
          <p:nvPr/>
        </p:nvSpPr>
        <p:spPr>
          <a:xfrm>
            <a:off x="-6600" y="500427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4" name="Google Shape;334;p36"/>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335" name="Google Shape;335;p36"/>
          <p:cNvPicPr preferRelativeResize="0"/>
          <p:nvPr/>
        </p:nvPicPr>
        <p:blipFill>
          <a:blip r:embed="rId3">
            <a:alphaModFix/>
          </a:blip>
          <a:stretch>
            <a:fillRect/>
          </a:stretch>
        </p:blipFill>
        <p:spPr>
          <a:xfrm>
            <a:off x="7682821" y="4408765"/>
            <a:ext cx="1149485" cy="316918"/>
          </a:xfrm>
          <a:prstGeom prst="rect">
            <a:avLst/>
          </a:prstGeom>
          <a:noFill/>
          <a:ln>
            <a:noFill/>
          </a:ln>
        </p:spPr>
      </p:pic>
      <p:sp>
        <p:nvSpPr>
          <p:cNvPr id="336" name="Google Shape;336;p36"/>
          <p:cNvSpPr txBox="1"/>
          <p:nvPr/>
        </p:nvSpPr>
        <p:spPr>
          <a:xfrm>
            <a:off x="396300" y="1001850"/>
            <a:ext cx="3025500" cy="1785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a:solidFill>
                  <a:schemeClr val="dk1"/>
                </a:solidFill>
              </a:rPr>
              <a:t>To upload an SOA that was completed outside of the system, click the </a:t>
            </a:r>
            <a:r>
              <a:rPr lang="en" sz="1600" b="1">
                <a:solidFill>
                  <a:schemeClr val="dk1"/>
                </a:solidFill>
              </a:rPr>
              <a:t>Upload</a:t>
            </a:r>
            <a:r>
              <a:rPr lang="en" sz="1600">
                <a:solidFill>
                  <a:schemeClr val="dk1"/>
                </a:solidFill>
              </a:rPr>
              <a:t> link on the SOA page and upload the document. </a:t>
            </a:r>
            <a:endParaRPr sz="1600">
              <a:solidFill>
                <a:schemeClr val="dk1"/>
              </a:solidFill>
            </a:endParaRPr>
          </a:p>
          <a:p>
            <a:pPr marL="0" lvl="0" indent="0" algn="l" rtl="0">
              <a:lnSpc>
                <a:spcPct val="90000"/>
              </a:lnSpc>
              <a:spcBef>
                <a:spcPts val="1200"/>
              </a:spcBef>
              <a:spcAft>
                <a:spcPts val="1200"/>
              </a:spcAft>
              <a:buNone/>
            </a:pPr>
            <a:endParaRPr>
              <a:solidFill>
                <a:schemeClr val="dk1"/>
              </a:solidFill>
            </a:endParaRPr>
          </a:p>
        </p:txBody>
      </p:sp>
      <p:pic>
        <p:nvPicPr>
          <p:cNvPr id="337" name="Google Shape;337;p36"/>
          <p:cNvPicPr preferRelativeResize="0"/>
          <p:nvPr/>
        </p:nvPicPr>
        <p:blipFill>
          <a:blip r:embed="rId4">
            <a:alphaModFix/>
          </a:blip>
          <a:stretch>
            <a:fillRect/>
          </a:stretch>
        </p:blipFill>
        <p:spPr>
          <a:xfrm>
            <a:off x="3433791" y="1049875"/>
            <a:ext cx="5398359" cy="3776325"/>
          </a:xfrm>
          <a:prstGeom prst="rect">
            <a:avLst/>
          </a:prstGeom>
          <a:noFill/>
          <a:ln>
            <a:noFill/>
          </a:ln>
          <a:effectLst>
            <a:outerShdw blurRad="57150" dist="19050" dir="5400000" algn="bl" rotWithShape="0">
              <a:srgbClr val="000000">
                <a:alpha val="50000"/>
              </a:srgbClr>
            </a:outerShdw>
          </a:effectLst>
        </p:spPr>
      </p:pic>
      <p:sp>
        <p:nvSpPr>
          <p:cNvPr id="338" name="Google Shape;338;p36"/>
          <p:cNvSpPr/>
          <p:nvPr/>
        </p:nvSpPr>
        <p:spPr>
          <a:xfrm>
            <a:off x="8070975" y="2877625"/>
            <a:ext cx="589800" cy="2322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9" name="Google Shape;339;p36"/>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7"/>
          <p:cNvSpPr txBox="1">
            <a:spLocks noGrp="1"/>
          </p:cNvSpPr>
          <p:nvPr>
            <p:ph type="title"/>
          </p:nvPr>
        </p:nvSpPr>
        <p:spPr>
          <a:xfrm>
            <a:off x="20900" y="20055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Getting Started</a:t>
            </a:r>
            <a:endParaRPr dirty="0"/>
          </a:p>
        </p:txBody>
      </p:sp>
      <p:sp>
        <p:nvSpPr>
          <p:cNvPr id="345" name="Google Shape;345;p37"/>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7"/>
          <p:cNvSpPr/>
          <p:nvPr/>
        </p:nvSpPr>
        <p:spPr>
          <a:xfrm>
            <a:off x="-6600" y="500427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7" name="Google Shape;347;p37"/>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348" name="Google Shape;348;p37"/>
          <p:cNvPicPr preferRelativeResize="0"/>
          <p:nvPr/>
        </p:nvPicPr>
        <p:blipFill>
          <a:blip r:embed="rId3">
            <a:alphaModFix/>
          </a:blip>
          <a:stretch>
            <a:fillRect/>
          </a:stretch>
        </p:blipFill>
        <p:spPr>
          <a:xfrm>
            <a:off x="787265" y="802213"/>
            <a:ext cx="4699310" cy="3582900"/>
          </a:xfrm>
          <a:prstGeom prst="rect">
            <a:avLst/>
          </a:prstGeom>
          <a:noFill/>
          <a:ln>
            <a:noFill/>
          </a:ln>
        </p:spPr>
      </p:pic>
      <p:sp>
        <p:nvSpPr>
          <p:cNvPr id="349" name="Google Shape;349;p37"/>
          <p:cNvSpPr/>
          <p:nvPr/>
        </p:nvSpPr>
        <p:spPr>
          <a:xfrm>
            <a:off x="4246150" y="1528088"/>
            <a:ext cx="589800" cy="167223"/>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7"/>
          <p:cNvSpPr/>
          <p:nvPr/>
        </p:nvSpPr>
        <p:spPr>
          <a:xfrm>
            <a:off x="3699850" y="4056775"/>
            <a:ext cx="841200" cy="2322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7"/>
          <p:cNvSpPr txBox="1"/>
          <p:nvPr/>
        </p:nvSpPr>
        <p:spPr>
          <a:xfrm>
            <a:off x="5541500" y="1071175"/>
            <a:ext cx="3000000" cy="2801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a:solidFill>
                  <a:schemeClr val="dk1"/>
                </a:solidFill>
              </a:rPr>
              <a:t>After the SOA is complete - get started with adding preferences, reviewing plans, and starting enrollment.</a:t>
            </a:r>
            <a:endParaRPr sz="1600">
              <a:solidFill>
                <a:schemeClr val="dk1"/>
              </a:solidFill>
            </a:endParaRPr>
          </a:p>
          <a:p>
            <a:pPr marL="457200" lvl="0" indent="-330200" algn="l" rtl="0">
              <a:lnSpc>
                <a:spcPct val="90000"/>
              </a:lnSpc>
              <a:spcBef>
                <a:spcPts val="1200"/>
              </a:spcBef>
              <a:spcAft>
                <a:spcPts val="0"/>
              </a:spcAft>
              <a:buClr>
                <a:schemeClr val="dk1"/>
              </a:buClr>
              <a:buSzPts val="1600"/>
              <a:buAutoNum type="arabicPeriod"/>
            </a:pPr>
            <a:r>
              <a:rPr lang="en" sz="1600">
                <a:solidFill>
                  <a:schemeClr val="dk1"/>
                </a:solidFill>
              </a:rPr>
              <a:t>From the Beneficiary’s tab, click </a:t>
            </a:r>
            <a:r>
              <a:rPr lang="en" sz="1600" b="1">
                <a:solidFill>
                  <a:schemeClr val="dk1"/>
                </a:solidFill>
              </a:rPr>
              <a:t>Preferences</a:t>
            </a:r>
            <a:endParaRPr sz="1600" b="1">
              <a:solidFill>
                <a:schemeClr val="dk1"/>
              </a:solidFill>
            </a:endParaRPr>
          </a:p>
          <a:p>
            <a:pPr marL="457200" lvl="0" indent="-330200" algn="l" rtl="0">
              <a:lnSpc>
                <a:spcPct val="90000"/>
              </a:lnSpc>
              <a:spcBef>
                <a:spcPts val="0"/>
              </a:spcBef>
              <a:spcAft>
                <a:spcPts val="0"/>
              </a:spcAft>
              <a:buClr>
                <a:schemeClr val="dk1"/>
              </a:buClr>
              <a:buSzPts val="1600"/>
              <a:buAutoNum type="arabicPeriod"/>
            </a:pPr>
            <a:r>
              <a:rPr lang="en" sz="1600">
                <a:solidFill>
                  <a:schemeClr val="dk1"/>
                </a:solidFill>
              </a:rPr>
              <a:t>Or click the </a:t>
            </a:r>
            <a:r>
              <a:rPr lang="en" sz="1600" b="1">
                <a:solidFill>
                  <a:schemeClr val="dk1"/>
                </a:solidFill>
              </a:rPr>
              <a:t>Add preferences </a:t>
            </a:r>
            <a:r>
              <a:rPr lang="en" sz="1600">
                <a:solidFill>
                  <a:schemeClr val="dk1"/>
                </a:solidFill>
              </a:rPr>
              <a:t>button from the bottom of the SOA page.</a:t>
            </a:r>
            <a:endParaRPr sz="1600">
              <a:solidFill>
                <a:schemeClr val="dk1"/>
              </a:solidFill>
            </a:endParaRPr>
          </a:p>
        </p:txBody>
      </p:sp>
      <p:pic>
        <p:nvPicPr>
          <p:cNvPr id="352" name="Google Shape;352;p37"/>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353" name="Google Shape;353;p37"/>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8"/>
          <p:cNvSpPr txBox="1">
            <a:spLocks noGrp="1"/>
          </p:cNvSpPr>
          <p:nvPr>
            <p:ph type="title"/>
          </p:nvPr>
        </p:nvSpPr>
        <p:spPr>
          <a:xfrm>
            <a:off x="0" y="20103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Getting Started</a:t>
            </a:r>
            <a:endParaRPr dirty="0"/>
          </a:p>
        </p:txBody>
      </p:sp>
      <p:sp>
        <p:nvSpPr>
          <p:cNvPr id="359" name="Google Shape;359;p38"/>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8"/>
          <p:cNvSpPr/>
          <p:nvPr/>
        </p:nvSpPr>
        <p:spPr>
          <a:xfrm>
            <a:off x="-6600" y="500427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61" name="Google Shape;361;p38"/>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362" name="Google Shape;362;p38"/>
          <p:cNvSpPr txBox="1"/>
          <p:nvPr/>
        </p:nvSpPr>
        <p:spPr>
          <a:xfrm>
            <a:off x="4682825" y="960875"/>
            <a:ext cx="3968400" cy="3447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a:solidFill>
                  <a:schemeClr val="dk1"/>
                </a:solidFill>
              </a:rPr>
              <a:t>On the </a:t>
            </a:r>
            <a:r>
              <a:rPr lang="en" sz="1600" b="1">
                <a:solidFill>
                  <a:schemeClr val="dk1"/>
                </a:solidFill>
              </a:rPr>
              <a:t>Get Started </a:t>
            </a:r>
            <a:r>
              <a:rPr lang="en" sz="1600">
                <a:solidFill>
                  <a:schemeClr val="dk1"/>
                </a:solidFill>
              </a:rPr>
              <a:t>page, agents can provide the beneficiary’s zip code, select </a:t>
            </a:r>
            <a:r>
              <a:rPr lang="en" sz="1600" b="1">
                <a:solidFill>
                  <a:schemeClr val="dk1"/>
                </a:solidFill>
              </a:rPr>
              <a:t>the interested coverage </a:t>
            </a:r>
            <a:r>
              <a:rPr lang="en" sz="1600">
                <a:solidFill>
                  <a:schemeClr val="dk1"/>
                </a:solidFill>
              </a:rPr>
              <a:t>type and </a:t>
            </a:r>
            <a:r>
              <a:rPr lang="en" sz="1600" b="1">
                <a:solidFill>
                  <a:schemeClr val="dk1"/>
                </a:solidFill>
              </a:rPr>
              <a:t>the Low-Income subsidy </a:t>
            </a:r>
            <a:r>
              <a:rPr lang="en" sz="1600">
                <a:solidFill>
                  <a:schemeClr val="dk1"/>
                </a:solidFill>
              </a:rPr>
              <a:t>amount.</a:t>
            </a:r>
            <a:endParaRPr sz="1600">
              <a:solidFill>
                <a:schemeClr val="dk1"/>
              </a:solidFill>
            </a:endParaRPr>
          </a:p>
          <a:p>
            <a:pPr marL="0" lvl="0" indent="0" algn="l" rtl="0">
              <a:lnSpc>
                <a:spcPct val="90000"/>
              </a:lnSpc>
              <a:spcBef>
                <a:spcPts val="1200"/>
              </a:spcBef>
              <a:spcAft>
                <a:spcPts val="0"/>
              </a:spcAft>
              <a:buNone/>
            </a:pPr>
            <a:r>
              <a:rPr lang="en" sz="1600">
                <a:solidFill>
                  <a:schemeClr val="dk1"/>
                </a:solidFill>
              </a:rPr>
              <a:t>Providing the beneficiary's subsidy information allows the system to adjust premiums, prescription deductible and prescription copays in the plan cost estimates.</a:t>
            </a:r>
            <a:endParaRPr sz="1600">
              <a:solidFill>
                <a:schemeClr val="dk1"/>
              </a:solidFill>
            </a:endParaRPr>
          </a:p>
          <a:p>
            <a:pPr marL="0" lvl="0" indent="0" algn="l" rtl="0">
              <a:lnSpc>
                <a:spcPct val="90000"/>
              </a:lnSpc>
              <a:spcBef>
                <a:spcPts val="1200"/>
              </a:spcBef>
              <a:spcAft>
                <a:spcPts val="1200"/>
              </a:spcAft>
              <a:buNone/>
            </a:pPr>
            <a:r>
              <a:rPr lang="en" sz="1600">
                <a:solidFill>
                  <a:schemeClr val="dk1"/>
                </a:solidFill>
              </a:rPr>
              <a:t>While working with a beneficiary profile, agents can access this page by selecting </a:t>
            </a:r>
            <a:r>
              <a:rPr lang="en" sz="1600" b="1">
                <a:solidFill>
                  <a:schemeClr val="dk1"/>
                </a:solidFill>
              </a:rPr>
              <a:t>Preferences</a:t>
            </a:r>
            <a:r>
              <a:rPr lang="en" sz="1600">
                <a:solidFill>
                  <a:schemeClr val="dk1"/>
                </a:solidFill>
              </a:rPr>
              <a:t> from the drop-down option.</a:t>
            </a:r>
            <a:endParaRPr>
              <a:solidFill>
                <a:schemeClr val="dk1"/>
              </a:solidFill>
            </a:endParaRPr>
          </a:p>
        </p:txBody>
      </p:sp>
      <p:pic>
        <p:nvPicPr>
          <p:cNvPr id="363" name="Google Shape;363;p38"/>
          <p:cNvPicPr preferRelativeResize="0"/>
          <p:nvPr/>
        </p:nvPicPr>
        <p:blipFill>
          <a:blip r:embed="rId3">
            <a:alphaModFix/>
          </a:blip>
          <a:stretch>
            <a:fillRect/>
          </a:stretch>
        </p:blipFill>
        <p:spPr>
          <a:xfrm>
            <a:off x="152400" y="1126075"/>
            <a:ext cx="4419600" cy="2820230"/>
          </a:xfrm>
          <a:prstGeom prst="rect">
            <a:avLst/>
          </a:prstGeom>
          <a:noFill/>
          <a:ln>
            <a:noFill/>
          </a:ln>
          <a:effectLst>
            <a:outerShdw blurRad="57150" dist="19050" dir="5400000" algn="bl" rotWithShape="0">
              <a:srgbClr val="000000">
                <a:alpha val="50000"/>
              </a:srgbClr>
            </a:outerShdw>
          </a:effectLst>
        </p:spPr>
      </p:pic>
      <p:pic>
        <p:nvPicPr>
          <p:cNvPr id="364" name="Google Shape;364;p38"/>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365" name="Google Shape;365;p38"/>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9"/>
          <p:cNvSpPr txBox="1">
            <a:spLocks noGrp="1"/>
          </p:cNvSpPr>
          <p:nvPr>
            <p:ph type="title"/>
          </p:nvPr>
        </p:nvSpPr>
        <p:spPr>
          <a:xfrm>
            <a:off x="33588" y="2112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Getting Started - Health</a:t>
            </a:r>
            <a:endParaRPr dirty="0"/>
          </a:p>
        </p:txBody>
      </p:sp>
      <p:sp>
        <p:nvSpPr>
          <p:cNvPr id="371" name="Google Shape;371;p39"/>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9"/>
          <p:cNvSpPr/>
          <p:nvPr/>
        </p:nvSpPr>
        <p:spPr>
          <a:xfrm>
            <a:off x="-6600" y="500427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3" name="Google Shape;373;p39"/>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374" name="Google Shape;374;p39"/>
          <p:cNvSpPr txBox="1"/>
          <p:nvPr/>
        </p:nvSpPr>
        <p:spPr>
          <a:xfrm>
            <a:off x="311550" y="1049875"/>
            <a:ext cx="3968400" cy="2678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100"/>
              <a:buFont typeface="Arial"/>
              <a:buNone/>
            </a:pPr>
            <a:r>
              <a:rPr lang="en" sz="1600">
                <a:solidFill>
                  <a:schemeClr val="dk1"/>
                </a:solidFill>
              </a:rPr>
              <a:t>Entering information about the beneficiary's location, age range, and health provides a list of available plans and calculates estimated out-of-pocket medical expenses.</a:t>
            </a:r>
            <a:endParaRPr sz="1600">
              <a:solidFill>
                <a:schemeClr val="dk1"/>
              </a:solidFill>
            </a:endParaRPr>
          </a:p>
          <a:p>
            <a:pPr marL="0" lvl="0" indent="0" algn="l" rtl="0">
              <a:lnSpc>
                <a:spcPct val="90000"/>
              </a:lnSpc>
              <a:spcBef>
                <a:spcPts val="1200"/>
              </a:spcBef>
              <a:spcAft>
                <a:spcPts val="0"/>
              </a:spcAft>
              <a:buClr>
                <a:schemeClr val="dk1"/>
              </a:buClr>
              <a:buSzPts val="1100"/>
              <a:buFont typeface="Arial"/>
              <a:buNone/>
            </a:pPr>
            <a:r>
              <a:rPr lang="en" sz="1600">
                <a:solidFill>
                  <a:schemeClr val="dk1"/>
                </a:solidFill>
              </a:rPr>
              <a:t>While working with a beneficiary profile, agents can access this page by selecting </a:t>
            </a:r>
            <a:r>
              <a:rPr lang="en" sz="1600" b="1">
                <a:solidFill>
                  <a:schemeClr val="dk1"/>
                </a:solidFill>
              </a:rPr>
              <a:t>Health</a:t>
            </a:r>
            <a:r>
              <a:rPr lang="en" sz="1600">
                <a:solidFill>
                  <a:schemeClr val="dk1"/>
                </a:solidFill>
              </a:rPr>
              <a:t> from the drop-down option.</a:t>
            </a:r>
            <a:endParaRPr sz="1600">
              <a:solidFill>
                <a:schemeClr val="dk1"/>
              </a:solidFill>
            </a:endParaRPr>
          </a:p>
          <a:p>
            <a:pPr marL="0" lvl="0" indent="0" algn="l" rtl="0">
              <a:lnSpc>
                <a:spcPct val="90000"/>
              </a:lnSpc>
              <a:spcBef>
                <a:spcPts val="1200"/>
              </a:spcBef>
              <a:spcAft>
                <a:spcPts val="1200"/>
              </a:spcAft>
              <a:buNone/>
            </a:pPr>
            <a:endParaRPr>
              <a:solidFill>
                <a:schemeClr val="dk1"/>
              </a:solidFill>
            </a:endParaRPr>
          </a:p>
        </p:txBody>
      </p:sp>
      <p:pic>
        <p:nvPicPr>
          <p:cNvPr id="375" name="Google Shape;375;p39"/>
          <p:cNvPicPr preferRelativeResize="0"/>
          <p:nvPr/>
        </p:nvPicPr>
        <p:blipFill>
          <a:blip r:embed="rId3">
            <a:alphaModFix/>
          </a:blip>
          <a:stretch>
            <a:fillRect/>
          </a:stretch>
        </p:blipFill>
        <p:spPr>
          <a:xfrm>
            <a:off x="4307825" y="673875"/>
            <a:ext cx="4613721" cy="3523000"/>
          </a:xfrm>
          <a:prstGeom prst="rect">
            <a:avLst/>
          </a:prstGeom>
          <a:noFill/>
          <a:ln>
            <a:noFill/>
          </a:ln>
          <a:effectLst>
            <a:outerShdw blurRad="57150" dist="19050" dir="5400000" algn="bl" rotWithShape="0">
              <a:srgbClr val="000000">
                <a:alpha val="50000"/>
              </a:srgbClr>
            </a:outerShdw>
          </a:effectLst>
        </p:spPr>
      </p:pic>
      <p:pic>
        <p:nvPicPr>
          <p:cNvPr id="376" name="Google Shape;376;p39"/>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377" name="Google Shape;377;p39"/>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0"/>
          <p:cNvSpPr txBox="1">
            <a:spLocks noGrp="1"/>
          </p:cNvSpPr>
          <p:nvPr>
            <p:ph type="title"/>
          </p:nvPr>
        </p:nvSpPr>
        <p:spPr>
          <a:xfrm>
            <a:off x="-6750" y="20060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Getting Started - Prescriptions</a:t>
            </a:r>
            <a:endParaRPr dirty="0"/>
          </a:p>
        </p:txBody>
      </p:sp>
      <p:sp>
        <p:nvSpPr>
          <p:cNvPr id="383" name="Google Shape;383;p40"/>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5" name="Google Shape;385;p40"/>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386" name="Google Shape;386;p40"/>
          <p:cNvSpPr txBox="1"/>
          <p:nvPr/>
        </p:nvSpPr>
        <p:spPr>
          <a:xfrm>
            <a:off x="311550" y="1049875"/>
            <a:ext cx="3968400" cy="3509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100"/>
              <a:buFont typeface="Arial"/>
              <a:buNone/>
            </a:pPr>
            <a:r>
              <a:rPr lang="en" sz="1600">
                <a:solidFill>
                  <a:schemeClr val="dk1"/>
                </a:solidFill>
              </a:rPr>
              <a:t>It is recommended the beneficiary provide prescription drug information, as this allows agents and the beneficiary to understand if and how their drugs are covered and to provide a better out-of-pocket cost estimate.</a:t>
            </a:r>
            <a:endParaRPr sz="1600">
              <a:solidFill>
                <a:schemeClr val="dk1"/>
              </a:solidFill>
            </a:endParaRPr>
          </a:p>
          <a:p>
            <a:pPr marL="0" lvl="0" indent="0" algn="l" rtl="0">
              <a:lnSpc>
                <a:spcPct val="90000"/>
              </a:lnSpc>
              <a:spcBef>
                <a:spcPts val="1200"/>
              </a:spcBef>
              <a:spcAft>
                <a:spcPts val="0"/>
              </a:spcAft>
              <a:buClr>
                <a:schemeClr val="dk1"/>
              </a:buClr>
              <a:buSzPts val="1100"/>
              <a:buFont typeface="Arial"/>
              <a:buNone/>
            </a:pPr>
            <a:r>
              <a:rPr lang="en" b="1" i="1">
                <a:solidFill>
                  <a:schemeClr val="dk1"/>
                </a:solidFill>
              </a:rPr>
              <a:t>Note: </a:t>
            </a:r>
            <a:r>
              <a:rPr lang="en" i="1">
                <a:solidFill>
                  <a:schemeClr val="dk1"/>
                </a:solidFill>
              </a:rPr>
              <a:t>This step can be skipped by clicking </a:t>
            </a:r>
            <a:r>
              <a:rPr lang="en" b="1" i="1">
                <a:solidFill>
                  <a:schemeClr val="dk1"/>
                </a:solidFill>
              </a:rPr>
              <a:t>Skip</a:t>
            </a:r>
            <a:r>
              <a:rPr lang="en" i="1">
                <a:solidFill>
                  <a:schemeClr val="dk1"/>
                </a:solidFill>
              </a:rPr>
              <a:t> or </a:t>
            </a:r>
            <a:r>
              <a:rPr lang="en" b="1" i="1">
                <a:solidFill>
                  <a:schemeClr val="dk1"/>
                </a:solidFill>
              </a:rPr>
              <a:t>Continue</a:t>
            </a:r>
            <a:r>
              <a:rPr lang="en" i="1">
                <a:solidFill>
                  <a:schemeClr val="dk1"/>
                </a:solidFill>
              </a:rPr>
              <a:t> at the bottom of the page</a:t>
            </a:r>
            <a:endParaRPr i="1">
              <a:solidFill>
                <a:schemeClr val="dk1"/>
              </a:solidFill>
            </a:endParaRPr>
          </a:p>
          <a:p>
            <a:pPr marL="0" lvl="0" indent="0" algn="l" rtl="0">
              <a:lnSpc>
                <a:spcPct val="90000"/>
              </a:lnSpc>
              <a:spcBef>
                <a:spcPts val="1200"/>
              </a:spcBef>
              <a:spcAft>
                <a:spcPts val="0"/>
              </a:spcAft>
              <a:buClr>
                <a:schemeClr val="dk1"/>
              </a:buClr>
              <a:buSzPts val="1100"/>
              <a:buFont typeface="Arial"/>
              <a:buNone/>
            </a:pPr>
            <a:r>
              <a:rPr lang="en" sz="1600">
                <a:solidFill>
                  <a:schemeClr val="dk1"/>
                </a:solidFill>
              </a:rPr>
              <a:t>While working with a beneficiary profile, agents can access this page by selecting </a:t>
            </a:r>
            <a:r>
              <a:rPr lang="en" sz="1600" b="1">
                <a:solidFill>
                  <a:schemeClr val="dk1"/>
                </a:solidFill>
              </a:rPr>
              <a:t>Prescriptions</a:t>
            </a:r>
            <a:r>
              <a:rPr lang="en" sz="1600">
                <a:solidFill>
                  <a:schemeClr val="dk1"/>
                </a:solidFill>
              </a:rPr>
              <a:t> from the drop-down option.</a:t>
            </a:r>
            <a:endParaRPr sz="1600">
              <a:solidFill>
                <a:schemeClr val="dk1"/>
              </a:solidFill>
            </a:endParaRPr>
          </a:p>
          <a:p>
            <a:pPr marL="0" lvl="0" indent="0" algn="l" rtl="0">
              <a:lnSpc>
                <a:spcPct val="90000"/>
              </a:lnSpc>
              <a:spcBef>
                <a:spcPts val="1200"/>
              </a:spcBef>
              <a:spcAft>
                <a:spcPts val="1200"/>
              </a:spcAft>
              <a:buNone/>
            </a:pPr>
            <a:endParaRPr>
              <a:solidFill>
                <a:schemeClr val="dk1"/>
              </a:solidFill>
            </a:endParaRPr>
          </a:p>
        </p:txBody>
      </p:sp>
      <p:pic>
        <p:nvPicPr>
          <p:cNvPr id="387" name="Google Shape;387;p40"/>
          <p:cNvPicPr preferRelativeResize="0"/>
          <p:nvPr/>
        </p:nvPicPr>
        <p:blipFill>
          <a:blip r:embed="rId3">
            <a:alphaModFix/>
          </a:blip>
          <a:stretch>
            <a:fillRect/>
          </a:stretch>
        </p:blipFill>
        <p:spPr>
          <a:xfrm>
            <a:off x="4739375" y="794811"/>
            <a:ext cx="3968400" cy="3504707"/>
          </a:xfrm>
          <a:prstGeom prst="rect">
            <a:avLst/>
          </a:prstGeom>
          <a:noFill/>
          <a:ln>
            <a:noFill/>
          </a:ln>
          <a:effectLst>
            <a:outerShdw blurRad="57150" dist="19050" dir="5400000" algn="bl" rotWithShape="0">
              <a:srgbClr val="000000">
                <a:alpha val="50000"/>
              </a:srgbClr>
            </a:outerShdw>
          </a:effectLst>
        </p:spPr>
      </p:pic>
      <p:pic>
        <p:nvPicPr>
          <p:cNvPr id="388" name="Google Shape;388;p40"/>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389" name="Google Shape;389;p40"/>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1"/>
          <p:cNvSpPr txBox="1">
            <a:spLocks noGrp="1"/>
          </p:cNvSpPr>
          <p:nvPr>
            <p:ph type="title"/>
          </p:nvPr>
        </p:nvSpPr>
        <p:spPr>
          <a:xfrm>
            <a:off x="19650" y="2001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Getting Started - Pharmacy</a:t>
            </a:r>
            <a:endParaRPr dirty="0"/>
          </a:p>
        </p:txBody>
      </p:sp>
      <p:sp>
        <p:nvSpPr>
          <p:cNvPr id="395" name="Google Shape;395;p41"/>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1"/>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7" name="Google Shape;397;p41"/>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398" name="Google Shape;398;p41"/>
          <p:cNvSpPr txBox="1"/>
          <p:nvPr/>
        </p:nvSpPr>
        <p:spPr>
          <a:xfrm>
            <a:off x="311550" y="1049875"/>
            <a:ext cx="3968400" cy="3294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100"/>
              <a:buFont typeface="Arial"/>
              <a:buNone/>
            </a:pPr>
            <a:r>
              <a:rPr lang="en" sz="1600">
                <a:solidFill>
                  <a:schemeClr val="dk1"/>
                </a:solidFill>
              </a:rPr>
              <a:t>The </a:t>
            </a:r>
            <a:r>
              <a:rPr lang="en" sz="1600" b="1">
                <a:solidFill>
                  <a:schemeClr val="dk1"/>
                </a:solidFill>
              </a:rPr>
              <a:t>Pharmacy</a:t>
            </a:r>
            <a:r>
              <a:rPr lang="en" sz="1600">
                <a:solidFill>
                  <a:schemeClr val="dk1"/>
                </a:solidFill>
              </a:rPr>
              <a:t> page allows agents to enter the place where the beneficiary fills prescriptions. This allows the system to provide more accurate prescription pricing.</a:t>
            </a:r>
            <a:endParaRPr sz="1600">
              <a:solidFill>
                <a:schemeClr val="dk1"/>
              </a:solidFill>
            </a:endParaRPr>
          </a:p>
          <a:p>
            <a:pPr marL="0" lvl="0" indent="0" algn="l" rtl="0">
              <a:lnSpc>
                <a:spcPct val="90000"/>
              </a:lnSpc>
              <a:spcBef>
                <a:spcPts val="1200"/>
              </a:spcBef>
              <a:spcAft>
                <a:spcPts val="0"/>
              </a:spcAft>
              <a:buClr>
                <a:schemeClr val="dk1"/>
              </a:buClr>
              <a:buSzPts val="1100"/>
              <a:buFont typeface="Arial"/>
              <a:buNone/>
            </a:pPr>
            <a:r>
              <a:rPr lang="en" b="1" i="1">
                <a:solidFill>
                  <a:schemeClr val="dk1"/>
                </a:solidFill>
              </a:rPr>
              <a:t>Note: </a:t>
            </a:r>
            <a:r>
              <a:rPr lang="en" i="1">
                <a:solidFill>
                  <a:schemeClr val="dk1"/>
                </a:solidFill>
              </a:rPr>
              <a:t>This step can be skipped by clicking </a:t>
            </a:r>
            <a:r>
              <a:rPr lang="en" b="1" i="1">
                <a:solidFill>
                  <a:schemeClr val="dk1"/>
                </a:solidFill>
              </a:rPr>
              <a:t>Skip</a:t>
            </a:r>
            <a:r>
              <a:rPr lang="en" i="1">
                <a:solidFill>
                  <a:schemeClr val="dk1"/>
                </a:solidFill>
              </a:rPr>
              <a:t> or </a:t>
            </a:r>
            <a:r>
              <a:rPr lang="en" b="1" i="1">
                <a:solidFill>
                  <a:schemeClr val="dk1"/>
                </a:solidFill>
              </a:rPr>
              <a:t>Continue</a:t>
            </a:r>
            <a:r>
              <a:rPr lang="en" i="1">
                <a:solidFill>
                  <a:schemeClr val="dk1"/>
                </a:solidFill>
              </a:rPr>
              <a:t> at the bottom of the page</a:t>
            </a:r>
            <a:endParaRPr i="1">
              <a:solidFill>
                <a:schemeClr val="dk1"/>
              </a:solidFill>
            </a:endParaRPr>
          </a:p>
          <a:p>
            <a:pPr marL="0" lvl="0" indent="0" algn="l" rtl="0">
              <a:lnSpc>
                <a:spcPct val="90000"/>
              </a:lnSpc>
              <a:spcBef>
                <a:spcPts val="1200"/>
              </a:spcBef>
              <a:spcAft>
                <a:spcPts val="0"/>
              </a:spcAft>
              <a:buClr>
                <a:schemeClr val="dk1"/>
              </a:buClr>
              <a:buSzPts val="1100"/>
              <a:buFont typeface="Arial"/>
              <a:buNone/>
            </a:pPr>
            <a:r>
              <a:rPr lang="en" sz="1600">
                <a:solidFill>
                  <a:schemeClr val="dk1"/>
                </a:solidFill>
              </a:rPr>
              <a:t>While working with a beneficiary profile, agents can access this page by selecting </a:t>
            </a:r>
            <a:r>
              <a:rPr lang="en" sz="1600" b="1">
                <a:solidFill>
                  <a:schemeClr val="dk1"/>
                </a:solidFill>
              </a:rPr>
              <a:t>Pharmacy</a:t>
            </a:r>
            <a:r>
              <a:rPr lang="en" sz="1600">
                <a:solidFill>
                  <a:schemeClr val="dk1"/>
                </a:solidFill>
              </a:rPr>
              <a:t> from the drop-down option.</a:t>
            </a:r>
            <a:endParaRPr sz="1600">
              <a:solidFill>
                <a:schemeClr val="dk1"/>
              </a:solidFill>
            </a:endParaRPr>
          </a:p>
          <a:p>
            <a:pPr marL="0" lvl="0" indent="0" algn="l" rtl="0">
              <a:lnSpc>
                <a:spcPct val="90000"/>
              </a:lnSpc>
              <a:spcBef>
                <a:spcPts val="1200"/>
              </a:spcBef>
              <a:spcAft>
                <a:spcPts val="1200"/>
              </a:spcAft>
              <a:buNone/>
            </a:pPr>
            <a:endParaRPr sz="1600">
              <a:solidFill>
                <a:schemeClr val="dk1"/>
              </a:solidFill>
            </a:endParaRPr>
          </a:p>
        </p:txBody>
      </p:sp>
      <p:pic>
        <p:nvPicPr>
          <p:cNvPr id="399" name="Google Shape;399;p41"/>
          <p:cNvPicPr preferRelativeResize="0"/>
          <p:nvPr/>
        </p:nvPicPr>
        <p:blipFill>
          <a:blip r:embed="rId3">
            <a:alphaModFix/>
          </a:blip>
          <a:stretch>
            <a:fillRect/>
          </a:stretch>
        </p:blipFill>
        <p:spPr>
          <a:xfrm>
            <a:off x="4584750" y="477176"/>
            <a:ext cx="3807748" cy="3890525"/>
          </a:xfrm>
          <a:prstGeom prst="rect">
            <a:avLst/>
          </a:prstGeom>
          <a:noFill/>
          <a:ln>
            <a:noFill/>
          </a:ln>
          <a:effectLst>
            <a:outerShdw blurRad="57150" dist="19050" dir="5400000" algn="bl" rotWithShape="0">
              <a:srgbClr val="000000">
                <a:alpha val="50000"/>
              </a:srgbClr>
            </a:outerShdw>
          </a:effectLst>
        </p:spPr>
      </p:pic>
      <p:pic>
        <p:nvPicPr>
          <p:cNvPr id="400" name="Google Shape;400;p41"/>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401" name="Google Shape;401;p41"/>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2"/>
          <p:cNvSpPr txBox="1">
            <a:spLocks noGrp="1"/>
          </p:cNvSpPr>
          <p:nvPr>
            <p:ph type="title"/>
          </p:nvPr>
        </p:nvSpPr>
        <p:spPr>
          <a:xfrm>
            <a:off x="36881" y="23676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Plans</a:t>
            </a:r>
            <a:endParaRPr dirty="0"/>
          </a:p>
        </p:txBody>
      </p:sp>
      <p:sp>
        <p:nvSpPr>
          <p:cNvPr id="407" name="Google Shape;407;p42"/>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9" name="Google Shape;409;p42"/>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410" name="Google Shape;410;p42"/>
          <p:cNvSpPr txBox="1"/>
          <p:nvPr/>
        </p:nvSpPr>
        <p:spPr>
          <a:xfrm>
            <a:off x="311700" y="809460"/>
            <a:ext cx="4087500" cy="3601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100"/>
              <a:buFont typeface="Arial"/>
              <a:buNone/>
            </a:pPr>
            <a:r>
              <a:rPr lang="en" sz="1600" dirty="0">
                <a:solidFill>
                  <a:schemeClr val="dk1"/>
                </a:solidFill>
              </a:rPr>
              <a:t>The </a:t>
            </a:r>
            <a:r>
              <a:rPr lang="en" sz="1600" b="1" dirty="0">
                <a:solidFill>
                  <a:schemeClr val="dk1"/>
                </a:solidFill>
              </a:rPr>
              <a:t>Plans</a:t>
            </a:r>
            <a:r>
              <a:rPr lang="en" sz="1600" dirty="0">
                <a:solidFill>
                  <a:schemeClr val="dk1"/>
                </a:solidFill>
              </a:rPr>
              <a:t> page allows agents to view all the plans that are available in the beneficiary’s service area.</a:t>
            </a:r>
            <a:endParaRPr sz="1600" dirty="0">
              <a:solidFill>
                <a:schemeClr val="dk1"/>
              </a:solidFill>
            </a:endParaRPr>
          </a:p>
          <a:p>
            <a:pPr marL="0" lvl="0" indent="0" algn="l" rtl="0">
              <a:lnSpc>
                <a:spcPct val="90000"/>
              </a:lnSpc>
              <a:spcBef>
                <a:spcPts val="1200"/>
              </a:spcBef>
              <a:spcAft>
                <a:spcPts val="0"/>
              </a:spcAft>
              <a:buClr>
                <a:schemeClr val="dk1"/>
              </a:buClr>
              <a:buSzPts val="1100"/>
              <a:buFont typeface="Arial"/>
              <a:buNone/>
            </a:pPr>
            <a:r>
              <a:rPr lang="en" sz="1600" dirty="0">
                <a:solidFill>
                  <a:schemeClr val="dk1"/>
                </a:solidFill>
              </a:rPr>
              <a:t>The available plans, plan pricing, and estimated costs are impacted by several factors including the beneficiary's location, subsidy eligibility, prescription drugs, and pharmacy selected.</a:t>
            </a:r>
            <a:endParaRPr sz="1600" dirty="0">
              <a:solidFill>
                <a:schemeClr val="dk1"/>
              </a:solidFill>
            </a:endParaRPr>
          </a:p>
          <a:p>
            <a:pPr marL="0" lvl="0" indent="0" algn="l" rtl="0">
              <a:lnSpc>
                <a:spcPct val="90000"/>
              </a:lnSpc>
              <a:spcBef>
                <a:spcPts val="1200"/>
              </a:spcBef>
              <a:spcAft>
                <a:spcPts val="0"/>
              </a:spcAft>
              <a:buClr>
                <a:schemeClr val="dk1"/>
              </a:buClr>
              <a:buSzPts val="1100"/>
              <a:buFont typeface="Arial"/>
              <a:buNone/>
            </a:pPr>
            <a:r>
              <a:rPr lang="en" sz="1600" dirty="0">
                <a:solidFill>
                  <a:schemeClr val="dk1"/>
                </a:solidFill>
              </a:rPr>
              <a:t>Plan cost estimates are more accurate with more information entered for the beneficiary. </a:t>
            </a:r>
            <a:endParaRPr sz="1600" dirty="0">
              <a:solidFill>
                <a:schemeClr val="dk1"/>
              </a:solidFill>
            </a:endParaRPr>
          </a:p>
          <a:p>
            <a:pPr marL="0" lvl="0" indent="0" algn="l" rtl="0">
              <a:lnSpc>
                <a:spcPct val="90000"/>
              </a:lnSpc>
              <a:spcBef>
                <a:spcPts val="1200"/>
              </a:spcBef>
              <a:spcAft>
                <a:spcPts val="1200"/>
              </a:spcAft>
              <a:buNone/>
            </a:pPr>
            <a:endParaRPr sz="1600" dirty="0">
              <a:solidFill>
                <a:schemeClr val="dk1"/>
              </a:solidFill>
            </a:endParaRPr>
          </a:p>
        </p:txBody>
      </p:sp>
      <p:pic>
        <p:nvPicPr>
          <p:cNvPr id="411" name="Google Shape;411;p42"/>
          <p:cNvPicPr preferRelativeResize="0"/>
          <p:nvPr/>
        </p:nvPicPr>
        <p:blipFill>
          <a:blip r:embed="rId3">
            <a:alphaModFix/>
          </a:blip>
          <a:stretch>
            <a:fillRect/>
          </a:stretch>
        </p:blipFill>
        <p:spPr>
          <a:xfrm>
            <a:off x="4584750" y="264231"/>
            <a:ext cx="3064762" cy="4597144"/>
          </a:xfrm>
          <a:prstGeom prst="rect">
            <a:avLst/>
          </a:prstGeom>
          <a:noFill/>
          <a:ln>
            <a:noFill/>
          </a:ln>
          <a:effectLst>
            <a:outerShdw blurRad="57150" dist="19050" dir="5400000" algn="bl" rotWithShape="0">
              <a:srgbClr val="000000">
                <a:alpha val="50000"/>
              </a:srgbClr>
            </a:outerShdw>
          </a:effectLst>
        </p:spPr>
      </p:pic>
      <p:pic>
        <p:nvPicPr>
          <p:cNvPr id="412" name="Google Shape;412;p42"/>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413" name="Google Shape;413;p42"/>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3"/>
          <p:cNvSpPr txBox="1">
            <a:spLocks noGrp="1"/>
          </p:cNvSpPr>
          <p:nvPr>
            <p:ph type="title"/>
          </p:nvPr>
        </p:nvSpPr>
        <p:spPr>
          <a:xfrm>
            <a:off x="46506" y="2666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Compare Plans</a:t>
            </a:r>
            <a:endParaRPr dirty="0"/>
          </a:p>
        </p:txBody>
      </p:sp>
      <p:sp>
        <p:nvSpPr>
          <p:cNvPr id="419" name="Google Shape;419;p43"/>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3"/>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1" name="Google Shape;421;p43"/>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422" name="Google Shape;422;p43"/>
          <p:cNvSpPr txBox="1"/>
          <p:nvPr/>
        </p:nvSpPr>
        <p:spPr>
          <a:xfrm>
            <a:off x="311550" y="1049875"/>
            <a:ext cx="2791200" cy="1816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100"/>
              <a:buFont typeface="Arial"/>
              <a:buNone/>
            </a:pPr>
            <a:r>
              <a:rPr lang="en" sz="1600">
                <a:solidFill>
                  <a:schemeClr val="dk1"/>
                </a:solidFill>
              </a:rPr>
              <a:t>Agents can compare up to 3 plans side by side on the Compare Plans page.</a:t>
            </a:r>
            <a:endParaRPr sz="1600">
              <a:solidFill>
                <a:schemeClr val="dk1"/>
              </a:solidFill>
            </a:endParaRPr>
          </a:p>
          <a:p>
            <a:pPr marL="0" lvl="0" indent="0" algn="l" rtl="0">
              <a:lnSpc>
                <a:spcPct val="90000"/>
              </a:lnSpc>
              <a:spcBef>
                <a:spcPts val="1200"/>
              </a:spcBef>
              <a:spcAft>
                <a:spcPts val="1200"/>
              </a:spcAft>
              <a:buNone/>
            </a:pPr>
            <a:r>
              <a:rPr lang="en" sz="1600">
                <a:solidFill>
                  <a:schemeClr val="dk1"/>
                </a:solidFill>
              </a:rPr>
              <a:t>Check the boxes of the plans you’d like to compare, then click, </a:t>
            </a:r>
            <a:r>
              <a:rPr lang="en" sz="1600" b="1">
                <a:solidFill>
                  <a:schemeClr val="dk1"/>
                </a:solidFill>
              </a:rPr>
              <a:t>Compare now</a:t>
            </a:r>
            <a:r>
              <a:rPr lang="en" sz="1600">
                <a:solidFill>
                  <a:schemeClr val="dk1"/>
                </a:solidFill>
              </a:rPr>
              <a:t>.</a:t>
            </a:r>
            <a:endParaRPr sz="1600">
              <a:solidFill>
                <a:schemeClr val="dk1"/>
              </a:solidFill>
            </a:endParaRPr>
          </a:p>
        </p:txBody>
      </p:sp>
      <p:pic>
        <p:nvPicPr>
          <p:cNvPr id="423" name="Google Shape;423;p43"/>
          <p:cNvPicPr preferRelativeResize="0"/>
          <p:nvPr/>
        </p:nvPicPr>
        <p:blipFill>
          <a:blip r:embed="rId3">
            <a:alphaModFix/>
          </a:blip>
          <a:stretch>
            <a:fillRect/>
          </a:stretch>
        </p:blipFill>
        <p:spPr>
          <a:xfrm>
            <a:off x="3376075" y="179100"/>
            <a:ext cx="3987421" cy="4758476"/>
          </a:xfrm>
          <a:prstGeom prst="rect">
            <a:avLst/>
          </a:prstGeom>
          <a:noFill/>
          <a:ln>
            <a:noFill/>
          </a:ln>
          <a:effectLst>
            <a:outerShdw blurRad="57150" dist="19050" dir="5400000" algn="bl" rotWithShape="0">
              <a:srgbClr val="000000">
                <a:alpha val="50000"/>
              </a:srgbClr>
            </a:outerShdw>
          </a:effectLst>
        </p:spPr>
      </p:pic>
      <p:sp>
        <p:nvSpPr>
          <p:cNvPr id="424" name="Google Shape;424;p43"/>
          <p:cNvSpPr/>
          <p:nvPr/>
        </p:nvSpPr>
        <p:spPr>
          <a:xfrm>
            <a:off x="6522300" y="2161400"/>
            <a:ext cx="841200" cy="2322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3"/>
          <p:cNvSpPr/>
          <p:nvPr/>
        </p:nvSpPr>
        <p:spPr>
          <a:xfrm>
            <a:off x="6522300" y="3657400"/>
            <a:ext cx="841200" cy="2322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6" name="Google Shape;426;p43"/>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427" name="Google Shape;427;p43"/>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5"/>
        <p:cNvGrpSpPr/>
        <p:nvPr/>
      </p:nvGrpSpPr>
      <p:grpSpPr>
        <a:xfrm>
          <a:off x="0" y="0"/>
          <a:ext cx="0" cy="0"/>
          <a:chOff x="0" y="0"/>
          <a:chExt cx="0" cy="0"/>
        </a:xfrm>
      </p:grpSpPr>
      <p:sp>
        <p:nvSpPr>
          <p:cNvPr id="86" name="Google Shape;86;p17"/>
          <p:cNvSpPr txBox="1"/>
          <p:nvPr/>
        </p:nvSpPr>
        <p:spPr>
          <a:xfrm>
            <a:off x="115050" y="1648225"/>
            <a:ext cx="8913900" cy="118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500">
                <a:solidFill>
                  <a:srgbClr val="081458"/>
                </a:solidFill>
                <a:latin typeface="Roboto"/>
                <a:ea typeface="Roboto"/>
                <a:cs typeface="Roboto"/>
                <a:sym typeface="Roboto"/>
              </a:rPr>
              <a:t>Locating Your BoB</a:t>
            </a:r>
            <a:endParaRPr sz="6500">
              <a:solidFill>
                <a:srgbClr val="081458"/>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4"/>
          <p:cNvSpPr txBox="1">
            <a:spLocks noGrp="1"/>
          </p:cNvSpPr>
          <p:nvPr>
            <p:ph type="title"/>
          </p:nvPr>
        </p:nvSpPr>
        <p:spPr>
          <a:xfrm>
            <a:off x="0" y="2313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Send a Quote to the Beneficiary</a:t>
            </a:r>
            <a:endParaRPr dirty="0"/>
          </a:p>
        </p:txBody>
      </p:sp>
      <p:sp>
        <p:nvSpPr>
          <p:cNvPr id="433" name="Google Shape;433;p44"/>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4"/>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5" name="Google Shape;435;p44"/>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436" name="Google Shape;436;p44"/>
          <p:cNvPicPr preferRelativeResize="0"/>
          <p:nvPr/>
        </p:nvPicPr>
        <p:blipFill>
          <a:blip r:embed="rId3">
            <a:alphaModFix/>
          </a:blip>
          <a:stretch>
            <a:fillRect/>
          </a:stretch>
        </p:blipFill>
        <p:spPr>
          <a:xfrm>
            <a:off x="7682821" y="4408765"/>
            <a:ext cx="1149485" cy="316918"/>
          </a:xfrm>
          <a:prstGeom prst="rect">
            <a:avLst/>
          </a:prstGeom>
          <a:noFill/>
          <a:ln>
            <a:noFill/>
          </a:ln>
        </p:spPr>
      </p:pic>
      <p:sp>
        <p:nvSpPr>
          <p:cNvPr id="437" name="Google Shape;437;p44"/>
          <p:cNvSpPr txBox="1"/>
          <p:nvPr/>
        </p:nvSpPr>
        <p:spPr>
          <a:xfrm>
            <a:off x="311550" y="1049875"/>
            <a:ext cx="4175400" cy="3355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a:solidFill>
                  <a:schemeClr val="dk1"/>
                </a:solidFill>
              </a:rPr>
              <a:t>Agents can add specific plans to a quote and email to their beneficiary by clicking </a:t>
            </a:r>
            <a:r>
              <a:rPr lang="en" sz="1600" b="1">
                <a:solidFill>
                  <a:schemeClr val="dk1"/>
                </a:solidFill>
              </a:rPr>
              <a:t>Add to quote.</a:t>
            </a:r>
            <a:endParaRPr sz="1600" b="1">
              <a:solidFill>
                <a:schemeClr val="dk1"/>
              </a:solidFill>
            </a:endParaRPr>
          </a:p>
          <a:p>
            <a:pPr marL="0" lvl="0" indent="0" algn="l" rtl="0">
              <a:lnSpc>
                <a:spcPct val="90000"/>
              </a:lnSpc>
              <a:spcBef>
                <a:spcPts val="1200"/>
              </a:spcBef>
              <a:spcAft>
                <a:spcPts val="0"/>
              </a:spcAft>
              <a:buNone/>
            </a:pPr>
            <a:r>
              <a:rPr lang="en" sz="1600">
                <a:solidFill>
                  <a:schemeClr val="dk1"/>
                </a:solidFill>
              </a:rPr>
              <a:t>The selected plans will list at the top. When you are ready to email to your beneficiary click, </a:t>
            </a:r>
            <a:r>
              <a:rPr lang="en" sz="1600" b="1">
                <a:solidFill>
                  <a:schemeClr val="dk1"/>
                </a:solidFill>
              </a:rPr>
              <a:t>Send quote.</a:t>
            </a:r>
            <a:endParaRPr sz="1600" b="1">
              <a:solidFill>
                <a:schemeClr val="dk1"/>
              </a:solidFill>
            </a:endParaRPr>
          </a:p>
          <a:p>
            <a:pPr marL="0" lvl="0" indent="0" algn="l" rtl="0">
              <a:lnSpc>
                <a:spcPct val="90000"/>
              </a:lnSpc>
              <a:spcBef>
                <a:spcPts val="1200"/>
              </a:spcBef>
              <a:spcAft>
                <a:spcPts val="0"/>
              </a:spcAft>
              <a:buNone/>
            </a:pPr>
            <a:r>
              <a:rPr lang="en" sz="1600">
                <a:solidFill>
                  <a:schemeClr val="dk1"/>
                </a:solidFill>
              </a:rPr>
              <a:t>A message window will display asking for the beneficiary’s email and message to accompany the quote. Click </a:t>
            </a:r>
            <a:r>
              <a:rPr lang="en" sz="1600" b="1">
                <a:solidFill>
                  <a:schemeClr val="dk1"/>
                </a:solidFill>
              </a:rPr>
              <a:t>Send quote</a:t>
            </a:r>
            <a:r>
              <a:rPr lang="en" sz="1600">
                <a:solidFill>
                  <a:schemeClr val="dk1"/>
                </a:solidFill>
              </a:rPr>
              <a:t> when finished. </a:t>
            </a:r>
            <a:endParaRPr sz="1600">
              <a:solidFill>
                <a:schemeClr val="dk1"/>
              </a:solidFill>
            </a:endParaRPr>
          </a:p>
          <a:p>
            <a:pPr marL="0" lvl="0" indent="0" algn="l" rtl="0">
              <a:lnSpc>
                <a:spcPct val="90000"/>
              </a:lnSpc>
              <a:spcBef>
                <a:spcPts val="1200"/>
              </a:spcBef>
              <a:spcAft>
                <a:spcPts val="1200"/>
              </a:spcAft>
              <a:buNone/>
            </a:pPr>
            <a:endParaRPr sz="1600">
              <a:solidFill>
                <a:schemeClr val="dk1"/>
              </a:solidFill>
            </a:endParaRPr>
          </a:p>
        </p:txBody>
      </p:sp>
      <p:pic>
        <p:nvPicPr>
          <p:cNvPr id="438" name="Google Shape;438;p44"/>
          <p:cNvPicPr preferRelativeResize="0"/>
          <p:nvPr/>
        </p:nvPicPr>
        <p:blipFill>
          <a:blip r:embed="rId4">
            <a:alphaModFix/>
          </a:blip>
          <a:stretch>
            <a:fillRect/>
          </a:stretch>
        </p:blipFill>
        <p:spPr>
          <a:xfrm>
            <a:off x="5036250" y="444592"/>
            <a:ext cx="3789575" cy="4340584"/>
          </a:xfrm>
          <a:prstGeom prst="rect">
            <a:avLst/>
          </a:prstGeom>
          <a:noFill/>
          <a:ln>
            <a:noFill/>
          </a:ln>
        </p:spPr>
      </p:pic>
      <p:sp>
        <p:nvSpPr>
          <p:cNvPr id="439" name="Google Shape;439;p44"/>
          <p:cNvSpPr/>
          <p:nvPr/>
        </p:nvSpPr>
        <p:spPr>
          <a:xfrm>
            <a:off x="7984625" y="1049875"/>
            <a:ext cx="841200" cy="2322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4"/>
          <p:cNvSpPr/>
          <p:nvPr/>
        </p:nvSpPr>
        <p:spPr>
          <a:xfrm>
            <a:off x="7836963" y="4552975"/>
            <a:ext cx="841200" cy="2322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1" name="Google Shape;441;p44"/>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5"/>
          <p:cNvSpPr txBox="1">
            <a:spLocks noGrp="1"/>
          </p:cNvSpPr>
          <p:nvPr>
            <p:ph type="title"/>
          </p:nvPr>
        </p:nvSpPr>
        <p:spPr>
          <a:xfrm>
            <a:off x="0" y="205187"/>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Send a Quote to the Beneficiary</a:t>
            </a:r>
            <a:endParaRPr dirty="0"/>
          </a:p>
        </p:txBody>
      </p:sp>
      <p:sp>
        <p:nvSpPr>
          <p:cNvPr id="447" name="Google Shape;447;p45"/>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5"/>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9" name="Google Shape;449;p45"/>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450" name="Google Shape;450;p45"/>
          <p:cNvSpPr txBox="1"/>
          <p:nvPr/>
        </p:nvSpPr>
        <p:spPr>
          <a:xfrm>
            <a:off x="410400" y="966700"/>
            <a:ext cx="4496100" cy="24627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a:solidFill>
                  <a:schemeClr val="dk1"/>
                </a:solidFill>
              </a:rPr>
              <a:t>When a quote is sent successfully, the beneficiary receives </a:t>
            </a:r>
            <a:r>
              <a:rPr lang="en" sz="1600" u="sng">
                <a:solidFill>
                  <a:schemeClr val="dk1"/>
                </a:solidFill>
              </a:rPr>
              <a:t>two emails</a:t>
            </a:r>
            <a:r>
              <a:rPr lang="en" sz="1600">
                <a:solidFill>
                  <a:schemeClr val="dk1"/>
                </a:solidFill>
              </a:rPr>
              <a:t> that can be used to access the quote:</a:t>
            </a:r>
            <a:endParaRPr sz="1600">
              <a:solidFill>
                <a:schemeClr val="dk1"/>
              </a:solidFill>
            </a:endParaRPr>
          </a:p>
          <a:p>
            <a:pPr marL="457200" lvl="0" indent="-330200" algn="l" rtl="0">
              <a:lnSpc>
                <a:spcPct val="90000"/>
              </a:lnSpc>
              <a:spcBef>
                <a:spcPts val="1200"/>
              </a:spcBef>
              <a:spcAft>
                <a:spcPts val="0"/>
              </a:spcAft>
              <a:buClr>
                <a:schemeClr val="dk1"/>
              </a:buClr>
              <a:buSzPts val="1600"/>
              <a:buChar char="●"/>
            </a:pPr>
            <a:r>
              <a:rPr lang="en" sz="1600">
                <a:solidFill>
                  <a:schemeClr val="dk1"/>
                </a:solidFill>
              </a:rPr>
              <a:t>One with the link to view the quote</a:t>
            </a:r>
            <a:endParaRPr sz="1600">
              <a:solidFill>
                <a:schemeClr val="dk1"/>
              </a:solidFill>
            </a:endParaRPr>
          </a:p>
          <a:p>
            <a:pPr marL="457200" lvl="0" indent="-330200" algn="l" rtl="0">
              <a:lnSpc>
                <a:spcPct val="90000"/>
              </a:lnSpc>
              <a:spcBef>
                <a:spcPts val="0"/>
              </a:spcBef>
              <a:spcAft>
                <a:spcPts val="0"/>
              </a:spcAft>
              <a:buClr>
                <a:schemeClr val="dk1"/>
              </a:buClr>
              <a:buSzPts val="1600"/>
              <a:buChar char="●"/>
            </a:pPr>
            <a:r>
              <a:rPr lang="en" sz="1600">
                <a:solidFill>
                  <a:schemeClr val="dk1"/>
                </a:solidFill>
              </a:rPr>
              <a:t>One with the access code</a:t>
            </a:r>
            <a:endParaRPr sz="1600">
              <a:solidFill>
                <a:schemeClr val="dk1"/>
              </a:solidFill>
            </a:endParaRPr>
          </a:p>
          <a:p>
            <a:pPr marL="0" lvl="0" indent="0" algn="l" rtl="0">
              <a:lnSpc>
                <a:spcPct val="90000"/>
              </a:lnSpc>
              <a:spcBef>
                <a:spcPts val="1200"/>
              </a:spcBef>
              <a:spcAft>
                <a:spcPts val="1200"/>
              </a:spcAft>
              <a:buNone/>
            </a:pPr>
            <a:r>
              <a:rPr lang="en" sz="1600">
                <a:solidFill>
                  <a:schemeClr val="dk1"/>
                </a:solidFill>
              </a:rPr>
              <a:t>These are separate for security reasons because protected health information (PHI) is involved. </a:t>
            </a:r>
            <a:endParaRPr sz="1600">
              <a:solidFill>
                <a:schemeClr val="dk1"/>
              </a:solidFill>
            </a:endParaRPr>
          </a:p>
        </p:txBody>
      </p:sp>
      <p:pic>
        <p:nvPicPr>
          <p:cNvPr id="451" name="Google Shape;451;p45"/>
          <p:cNvPicPr preferRelativeResize="0"/>
          <p:nvPr/>
        </p:nvPicPr>
        <p:blipFill>
          <a:blip r:embed="rId3">
            <a:alphaModFix/>
          </a:blip>
          <a:stretch>
            <a:fillRect/>
          </a:stretch>
        </p:blipFill>
        <p:spPr>
          <a:xfrm>
            <a:off x="5439900" y="738100"/>
            <a:ext cx="2945450" cy="3498400"/>
          </a:xfrm>
          <a:prstGeom prst="rect">
            <a:avLst/>
          </a:prstGeom>
          <a:noFill/>
          <a:ln>
            <a:noFill/>
          </a:ln>
          <a:effectLst>
            <a:outerShdw blurRad="57150" dist="19050" dir="5400000" algn="bl" rotWithShape="0">
              <a:srgbClr val="000000">
                <a:alpha val="50000"/>
              </a:srgbClr>
            </a:outerShdw>
          </a:effectLst>
        </p:spPr>
      </p:pic>
      <p:pic>
        <p:nvPicPr>
          <p:cNvPr id="452" name="Google Shape;452;p45"/>
          <p:cNvPicPr preferRelativeResize="0"/>
          <p:nvPr/>
        </p:nvPicPr>
        <p:blipFill>
          <a:blip r:embed="rId4">
            <a:alphaModFix/>
          </a:blip>
          <a:stretch>
            <a:fillRect/>
          </a:stretch>
        </p:blipFill>
        <p:spPr>
          <a:xfrm>
            <a:off x="1476800" y="3221475"/>
            <a:ext cx="3772824" cy="1091225"/>
          </a:xfrm>
          <a:prstGeom prst="rect">
            <a:avLst/>
          </a:prstGeom>
          <a:noFill/>
          <a:ln>
            <a:noFill/>
          </a:ln>
          <a:effectLst>
            <a:outerShdw blurRad="57150" dist="19050" dir="5400000" algn="bl" rotWithShape="0">
              <a:srgbClr val="000000">
                <a:alpha val="50000"/>
              </a:srgbClr>
            </a:outerShdw>
          </a:effectLst>
        </p:spPr>
      </p:pic>
      <p:pic>
        <p:nvPicPr>
          <p:cNvPr id="453" name="Google Shape;453;p45"/>
          <p:cNvPicPr preferRelativeResize="0"/>
          <p:nvPr/>
        </p:nvPicPr>
        <p:blipFill>
          <a:blip r:embed="rId5">
            <a:alphaModFix/>
          </a:blip>
          <a:stretch>
            <a:fillRect/>
          </a:stretch>
        </p:blipFill>
        <p:spPr>
          <a:xfrm>
            <a:off x="7719282" y="4406596"/>
            <a:ext cx="1113016" cy="423901"/>
          </a:xfrm>
          <a:prstGeom prst="rect">
            <a:avLst/>
          </a:prstGeom>
          <a:noFill/>
          <a:ln>
            <a:noFill/>
          </a:ln>
        </p:spPr>
      </p:pic>
      <p:pic>
        <p:nvPicPr>
          <p:cNvPr id="454" name="Google Shape;454;p45"/>
          <p:cNvPicPr preferRelativeResize="0"/>
          <p:nvPr/>
        </p:nvPicPr>
        <p:blipFill>
          <a:blip r:embed="rId6">
            <a:alphaModFix/>
          </a:blip>
          <a:stretch>
            <a:fillRect/>
          </a:stretch>
        </p:blipFill>
        <p:spPr>
          <a:xfrm>
            <a:off x="311700" y="4406612"/>
            <a:ext cx="951131" cy="39193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6"/>
          <p:cNvSpPr txBox="1">
            <a:spLocks noGrp="1"/>
          </p:cNvSpPr>
          <p:nvPr>
            <p:ph type="title"/>
          </p:nvPr>
        </p:nvSpPr>
        <p:spPr>
          <a:xfrm>
            <a:off x="0" y="20526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Quote Authorization and Summary</a:t>
            </a:r>
            <a:endParaRPr dirty="0"/>
          </a:p>
        </p:txBody>
      </p:sp>
      <p:sp>
        <p:nvSpPr>
          <p:cNvPr id="460" name="Google Shape;460;p46"/>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6"/>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62" name="Google Shape;462;p46"/>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463" name="Google Shape;463;p46"/>
          <p:cNvPicPr preferRelativeResize="0"/>
          <p:nvPr/>
        </p:nvPicPr>
        <p:blipFill>
          <a:blip r:embed="rId3">
            <a:alphaModFix/>
          </a:blip>
          <a:stretch>
            <a:fillRect/>
          </a:stretch>
        </p:blipFill>
        <p:spPr>
          <a:xfrm>
            <a:off x="7682821" y="4408765"/>
            <a:ext cx="1149485" cy="316918"/>
          </a:xfrm>
          <a:prstGeom prst="rect">
            <a:avLst/>
          </a:prstGeom>
          <a:noFill/>
          <a:ln>
            <a:noFill/>
          </a:ln>
        </p:spPr>
      </p:pic>
      <p:sp>
        <p:nvSpPr>
          <p:cNvPr id="464" name="Google Shape;464;p46"/>
          <p:cNvSpPr txBox="1"/>
          <p:nvPr/>
        </p:nvSpPr>
        <p:spPr>
          <a:xfrm>
            <a:off x="308634" y="1320762"/>
            <a:ext cx="5014500" cy="2216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dirty="0">
                <a:solidFill>
                  <a:schemeClr val="dk1"/>
                </a:solidFill>
              </a:rPr>
              <a:t>Upon successful authentication, the beneficiary lands on the quote summary page.</a:t>
            </a:r>
            <a:endParaRPr sz="1600" dirty="0">
              <a:solidFill>
                <a:schemeClr val="dk1"/>
              </a:solidFill>
            </a:endParaRPr>
          </a:p>
          <a:p>
            <a:pPr marL="0" lvl="0" indent="0" algn="l" rtl="0">
              <a:lnSpc>
                <a:spcPct val="90000"/>
              </a:lnSpc>
              <a:spcBef>
                <a:spcPts val="1200"/>
              </a:spcBef>
              <a:spcAft>
                <a:spcPts val="0"/>
              </a:spcAft>
              <a:buNone/>
            </a:pPr>
            <a:r>
              <a:rPr lang="en" sz="1600" dirty="0">
                <a:solidFill>
                  <a:schemeClr val="dk1"/>
                </a:solidFill>
              </a:rPr>
              <a:t>The beneficiary, will have access to </a:t>
            </a:r>
            <a:r>
              <a:rPr lang="en" sz="1600" b="1" dirty="0">
                <a:solidFill>
                  <a:schemeClr val="dk1"/>
                </a:solidFill>
              </a:rPr>
              <a:t>Add to cart </a:t>
            </a:r>
            <a:r>
              <a:rPr lang="en" sz="1600" dirty="0">
                <a:solidFill>
                  <a:schemeClr val="dk1"/>
                </a:solidFill>
              </a:rPr>
              <a:t>and continue to the enrollment process if they choose.</a:t>
            </a:r>
            <a:endParaRPr sz="1600" dirty="0">
              <a:solidFill>
                <a:schemeClr val="dk1"/>
              </a:solidFill>
            </a:endParaRPr>
          </a:p>
          <a:p>
            <a:pPr marL="0" lvl="0" indent="0" algn="l" rtl="0">
              <a:lnSpc>
                <a:spcPct val="90000"/>
              </a:lnSpc>
              <a:spcBef>
                <a:spcPts val="1200"/>
              </a:spcBef>
              <a:spcAft>
                <a:spcPts val="1200"/>
              </a:spcAft>
              <a:buNone/>
            </a:pPr>
            <a:r>
              <a:rPr lang="en" sz="1600" dirty="0">
                <a:solidFill>
                  <a:schemeClr val="dk1"/>
                </a:solidFill>
              </a:rPr>
              <a:t>The links provided in the email contain the Agent ID, which ensures agents get credit for any enrollments that result from the Quote. </a:t>
            </a:r>
            <a:endParaRPr sz="1600" dirty="0">
              <a:solidFill>
                <a:schemeClr val="dk1"/>
              </a:solidFill>
            </a:endParaRPr>
          </a:p>
        </p:txBody>
      </p:sp>
      <p:pic>
        <p:nvPicPr>
          <p:cNvPr id="465" name="Google Shape;465;p46"/>
          <p:cNvPicPr preferRelativeResize="0"/>
          <p:nvPr/>
        </p:nvPicPr>
        <p:blipFill>
          <a:blip r:embed="rId4">
            <a:alphaModFix/>
          </a:blip>
          <a:stretch>
            <a:fillRect/>
          </a:stretch>
        </p:blipFill>
        <p:spPr>
          <a:xfrm>
            <a:off x="5582575" y="189600"/>
            <a:ext cx="3308434" cy="4860701"/>
          </a:xfrm>
          <a:prstGeom prst="rect">
            <a:avLst/>
          </a:prstGeom>
          <a:noFill/>
          <a:ln>
            <a:noFill/>
          </a:ln>
          <a:effectLst>
            <a:outerShdw blurRad="57150" dist="19050" dir="5400000" algn="bl" rotWithShape="0">
              <a:srgbClr val="000000">
                <a:alpha val="50000"/>
              </a:srgbClr>
            </a:outerShdw>
          </a:effectLst>
        </p:spPr>
      </p:pic>
      <p:pic>
        <p:nvPicPr>
          <p:cNvPr id="466" name="Google Shape;466;p46"/>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7"/>
          <p:cNvSpPr txBox="1">
            <a:spLocks noGrp="1"/>
          </p:cNvSpPr>
          <p:nvPr>
            <p:ph type="title"/>
          </p:nvPr>
        </p:nvSpPr>
        <p:spPr>
          <a:xfrm>
            <a:off x="0" y="205924"/>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Start Enrollment Add to Cart</a:t>
            </a:r>
            <a:endParaRPr dirty="0"/>
          </a:p>
        </p:txBody>
      </p:sp>
      <p:sp>
        <p:nvSpPr>
          <p:cNvPr id="472" name="Google Shape;472;p47"/>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7"/>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7"/>
          <p:cNvSpPr txBox="1"/>
          <p:nvPr/>
        </p:nvSpPr>
        <p:spPr>
          <a:xfrm>
            <a:off x="311700" y="1615932"/>
            <a:ext cx="4011300" cy="1569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dirty="0">
                <a:solidFill>
                  <a:schemeClr val="dk1"/>
                </a:solidFill>
              </a:rPr>
              <a:t>Once the beneficiary has made their plan selection, the agent can begin the enrollment process.</a:t>
            </a:r>
            <a:endParaRPr sz="1600" dirty="0">
              <a:solidFill>
                <a:schemeClr val="dk1"/>
              </a:solidFill>
            </a:endParaRPr>
          </a:p>
          <a:p>
            <a:pPr marL="0" lvl="0" indent="0" algn="l" rtl="0">
              <a:lnSpc>
                <a:spcPct val="90000"/>
              </a:lnSpc>
              <a:spcBef>
                <a:spcPts val="1200"/>
              </a:spcBef>
              <a:spcAft>
                <a:spcPts val="1200"/>
              </a:spcAft>
              <a:buNone/>
            </a:pPr>
            <a:r>
              <a:rPr lang="en" sz="1600" dirty="0">
                <a:solidFill>
                  <a:schemeClr val="dk1"/>
                </a:solidFill>
              </a:rPr>
              <a:t>First, click </a:t>
            </a:r>
            <a:r>
              <a:rPr lang="en" sz="1600" b="1" dirty="0">
                <a:solidFill>
                  <a:schemeClr val="dk1"/>
                </a:solidFill>
              </a:rPr>
              <a:t>Add to cart </a:t>
            </a:r>
            <a:r>
              <a:rPr lang="en" sz="1600" dirty="0">
                <a:solidFill>
                  <a:schemeClr val="dk1"/>
                </a:solidFill>
              </a:rPr>
              <a:t>next to the plan option the beneficiary has selected.</a:t>
            </a:r>
            <a:endParaRPr sz="1600" dirty="0">
              <a:solidFill>
                <a:schemeClr val="dk1"/>
              </a:solidFill>
            </a:endParaRPr>
          </a:p>
        </p:txBody>
      </p:sp>
      <p:pic>
        <p:nvPicPr>
          <p:cNvPr id="475" name="Google Shape;475;p47"/>
          <p:cNvPicPr preferRelativeResize="0"/>
          <p:nvPr/>
        </p:nvPicPr>
        <p:blipFill>
          <a:blip r:embed="rId3">
            <a:alphaModFix/>
          </a:blip>
          <a:stretch>
            <a:fillRect/>
          </a:stretch>
        </p:blipFill>
        <p:spPr>
          <a:xfrm>
            <a:off x="4607225" y="191525"/>
            <a:ext cx="3743075" cy="4746051"/>
          </a:xfrm>
          <a:prstGeom prst="rect">
            <a:avLst/>
          </a:prstGeom>
          <a:noFill/>
          <a:ln>
            <a:noFill/>
          </a:ln>
          <a:effectLst>
            <a:outerShdw blurRad="57150" dist="19050" dir="5400000" algn="bl" rotWithShape="0">
              <a:srgbClr val="000000">
                <a:alpha val="50000"/>
              </a:srgbClr>
            </a:outerShdw>
          </a:effectLst>
        </p:spPr>
      </p:pic>
      <p:sp>
        <p:nvSpPr>
          <p:cNvPr id="476" name="Google Shape;476;p47"/>
          <p:cNvSpPr/>
          <p:nvPr/>
        </p:nvSpPr>
        <p:spPr>
          <a:xfrm>
            <a:off x="7356325" y="1852150"/>
            <a:ext cx="841200" cy="2322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7" name="Google Shape;477;p47"/>
          <p:cNvPicPr preferRelativeResize="0"/>
          <p:nvPr/>
        </p:nvPicPr>
        <p:blipFill>
          <a:blip r:embed="rId4">
            <a:alphaModFix/>
          </a:blip>
          <a:stretch>
            <a:fillRect/>
          </a:stretch>
        </p:blipFill>
        <p:spPr>
          <a:xfrm>
            <a:off x="311700" y="4406612"/>
            <a:ext cx="951131" cy="39193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8"/>
          <p:cNvSpPr txBox="1"/>
          <p:nvPr/>
        </p:nvSpPr>
        <p:spPr>
          <a:xfrm>
            <a:off x="367325" y="966575"/>
            <a:ext cx="4639500" cy="38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dirty="0">
                <a:solidFill>
                  <a:schemeClr val="dk1"/>
                </a:solidFill>
              </a:rPr>
              <a:t>Two options are offered:</a:t>
            </a:r>
            <a:endParaRPr sz="1600" dirty="0">
              <a:solidFill>
                <a:schemeClr val="dk1"/>
              </a:solidFill>
            </a:endParaRPr>
          </a:p>
          <a:p>
            <a:pPr marL="457200" lvl="0" indent="-317500" algn="l" rtl="0">
              <a:lnSpc>
                <a:spcPct val="90000"/>
              </a:lnSpc>
              <a:spcBef>
                <a:spcPts val="1200"/>
              </a:spcBef>
              <a:spcAft>
                <a:spcPts val="0"/>
              </a:spcAft>
              <a:buClr>
                <a:schemeClr val="dk1"/>
              </a:buClr>
              <a:buSzPts val="1400"/>
              <a:buChar char="●"/>
            </a:pPr>
            <a:r>
              <a:rPr lang="en" dirty="0">
                <a:solidFill>
                  <a:schemeClr val="dk1"/>
                </a:solidFill>
              </a:rPr>
              <a:t>Enrollment can be completed through sending to the beneficiary to sign and submit</a:t>
            </a:r>
            <a:endParaRPr dirty="0">
              <a:solidFill>
                <a:schemeClr val="dk1"/>
              </a:solidFill>
            </a:endParaRPr>
          </a:p>
          <a:p>
            <a:pPr marL="457200" lvl="0" indent="-317500" algn="l" rtl="0">
              <a:lnSpc>
                <a:spcPct val="90000"/>
              </a:lnSpc>
              <a:spcBef>
                <a:spcPts val="0"/>
              </a:spcBef>
              <a:spcAft>
                <a:spcPts val="0"/>
              </a:spcAft>
              <a:buClr>
                <a:schemeClr val="dk1"/>
              </a:buClr>
              <a:buSzPts val="1400"/>
              <a:buChar char="●"/>
            </a:pPr>
            <a:r>
              <a:rPr lang="en" dirty="0">
                <a:solidFill>
                  <a:schemeClr val="dk1"/>
                </a:solidFill>
              </a:rPr>
              <a:t>Agent can complete and submit the enrollment on behalf of their beneficiary </a:t>
            </a:r>
            <a:r>
              <a:rPr lang="en" u="sng" dirty="0">
                <a:solidFill>
                  <a:schemeClr val="dk1"/>
                </a:solidFill>
              </a:rPr>
              <a:t>ONLY</a:t>
            </a:r>
            <a:r>
              <a:rPr lang="en" dirty="0">
                <a:solidFill>
                  <a:schemeClr val="dk1"/>
                </a:solidFill>
              </a:rPr>
              <a:t> if the agent is sitting with their beneficiary to complete this enrollment.</a:t>
            </a:r>
            <a:endParaRPr dirty="0">
              <a:solidFill>
                <a:schemeClr val="dk1"/>
              </a:solidFill>
            </a:endParaRPr>
          </a:p>
          <a:p>
            <a:pPr marL="0" lvl="0" indent="0" algn="l" rtl="0">
              <a:lnSpc>
                <a:spcPct val="90000"/>
              </a:lnSpc>
              <a:spcBef>
                <a:spcPts val="1200"/>
              </a:spcBef>
              <a:spcAft>
                <a:spcPts val="0"/>
              </a:spcAft>
              <a:buNone/>
            </a:pPr>
            <a:r>
              <a:rPr lang="en" sz="1600" dirty="0">
                <a:solidFill>
                  <a:schemeClr val="dk1"/>
                </a:solidFill>
              </a:rPr>
              <a:t>Also, be sure to note if this beneficiary is an existing member. If yes, it will result in completion of a shorter enrollment form.</a:t>
            </a:r>
            <a:endParaRPr sz="1600" dirty="0">
              <a:solidFill>
                <a:schemeClr val="dk1"/>
              </a:solidFill>
            </a:endParaRPr>
          </a:p>
          <a:p>
            <a:pPr marL="0" lvl="0" indent="0" algn="l" rtl="0">
              <a:lnSpc>
                <a:spcPct val="90000"/>
              </a:lnSpc>
              <a:spcBef>
                <a:spcPts val="1200"/>
              </a:spcBef>
              <a:spcAft>
                <a:spcPts val="0"/>
              </a:spcAft>
              <a:buNone/>
            </a:pPr>
            <a:r>
              <a:rPr lang="en" sz="1600" dirty="0">
                <a:solidFill>
                  <a:schemeClr val="dk1"/>
                </a:solidFill>
              </a:rPr>
              <a:t>Click, </a:t>
            </a:r>
            <a:r>
              <a:rPr lang="en" sz="1600" b="1" dirty="0">
                <a:solidFill>
                  <a:schemeClr val="dk1"/>
                </a:solidFill>
              </a:rPr>
              <a:t>Continue to apply </a:t>
            </a:r>
            <a:r>
              <a:rPr lang="en" sz="1600" dirty="0">
                <a:solidFill>
                  <a:schemeClr val="dk1"/>
                </a:solidFill>
              </a:rPr>
              <a:t>to move ahead with the application.</a:t>
            </a:r>
            <a:endParaRPr sz="1600" dirty="0">
              <a:solidFill>
                <a:schemeClr val="dk1"/>
              </a:solidFill>
            </a:endParaRPr>
          </a:p>
          <a:p>
            <a:pPr marL="0" lvl="0" indent="0" algn="l" rtl="0">
              <a:lnSpc>
                <a:spcPct val="90000"/>
              </a:lnSpc>
              <a:spcBef>
                <a:spcPts val="1200"/>
              </a:spcBef>
              <a:spcAft>
                <a:spcPts val="1200"/>
              </a:spcAft>
              <a:buNone/>
            </a:pPr>
            <a:endParaRPr sz="1600" dirty="0">
              <a:solidFill>
                <a:schemeClr val="dk1"/>
              </a:solidFill>
            </a:endParaRPr>
          </a:p>
        </p:txBody>
      </p:sp>
      <p:sp>
        <p:nvSpPr>
          <p:cNvPr id="483" name="Google Shape;483;p48"/>
          <p:cNvSpPr txBox="1">
            <a:spLocks noGrp="1"/>
          </p:cNvSpPr>
          <p:nvPr>
            <p:ph type="title"/>
          </p:nvPr>
        </p:nvSpPr>
        <p:spPr>
          <a:xfrm>
            <a:off x="0" y="206626"/>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Start Enrollment Add to Cart</a:t>
            </a:r>
            <a:endParaRPr dirty="0"/>
          </a:p>
        </p:txBody>
      </p:sp>
      <p:sp>
        <p:nvSpPr>
          <p:cNvPr id="484" name="Google Shape;484;p48"/>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8"/>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6" name="Google Shape;486;p48"/>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487" name="Google Shape;487;p48"/>
          <p:cNvPicPr preferRelativeResize="0"/>
          <p:nvPr/>
        </p:nvPicPr>
        <p:blipFill>
          <a:blip r:embed="rId3">
            <a:alphaModFix/>
          </a:blip>
          <a:stretch>
            <a:fillRect/>
          </a:stretch>
        </p:blipFill>
        <p:spPr>
          <a:xfrm>
            <a:off x="5159225" y="1049875"/>
            <a:ext cx="3832374" cy="2815622"/>
          </a:xfrm>
          <a:prstGeom prst="rect">
            <a:avLst/>
          </a:prstGeom>
          <a:noFill/>
          <a:ln>
            <a:noFill/>
          </a:ln>
          <a:effectLst>
            <a:outerShdw blurRad="57150" dist="19050" dir="5400000" algn="bl" rotWithShape="0">
              <a:srgbClr val="000000">
                <a:alpha val="50000"/>
              </a:srgbClr>
            </a:outerShdw>
          </a:effectLst>
        </p:spPr>
      </p:pic>
      <p:sp>
        <p:nvSpPr>
          <p:cNvPr id="488" name="Google Shape;488;p48"/>
          <p:cNvSpPr/>
          <p:nvPr/>
        </p:nvSpPr>
        <p:spPr>
          <a:xfrm>
            <a:off x="5159225" y="2442263"/>
            <a:ext cx="1481400" cy="453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8"/>
          <p:cNvSpPr/>
          <p:nvPr/>
        </p:nvSpPr>
        <p:spPr>
          <a:xfrm>
            <a:off x="6974175" y="2442263"/>
            <a:ext cx="1481400" cy="4536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8"/>
          <p:cNvSpPr/>
          <p:nvPr/>
        </p:nvSpPr>
        <p:spPr>
          <a:xfrm>
            <a:off x="8129100" y="3538719"/>
            <a:ext cx="768900" cy="2613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1" name="Google Shape;491;p48"/>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492" name="Google Shape;492;p48"/>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9"/>
          <p:cNvSpPr txBox="1">
            <a:spLocks noGrp="1"/>
          </p:cNvSpPr>
          <p:nvPr>
            <p:ph type="title"/>
          </p:nvPr>
        </p:nvSpPr>
        <p:spPr>
          <a:xfrm>
            <a:off x="46507" y="2190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Enroll a Beneficiary</a:t>
            </a:r>
            <a:endParaRPr dirty="0"/>
          </a:p>
        </p:txBody>
      </p:sp>
      <p:sp>
        <p:nvSpPr>
          <p:cNvPr id="498" name="Google Shape;498;p49"/>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9"/>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0" name="Google Shape;500;p49"/>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501" name="Google Shape;501;p49"/>
          <p:cNvPicPr preferRelativeResize="0"/>
          <p:nvPr/>
        </p:nvPicPr>
        <p:blipFill>
          <a:blip r:embed="rId3">
            <a:alphaModFix/>
          </a:blip>
          <a:stretch>
            <a:fillRect/>
          </a:stretch>
        </p:blipFill>
        <p:spPr>
          <a:xfrm>
            <a:off x="152400" y="1049875"/>
            <a:ext cx="8839199" cy="736600"/>
          </a:xfrm>
          <a:prstGeom prst="rect">
            <a:avLst/>
          </a:prstGeom>
          <a:noFill/>
          <a:ln>
            <a:noFill/>
          </a:ln>
        </p:spPr>
      </p:pic>
      <p:sp>
        <p:nvSpPr>
          <p:cNvPr id="502" name="Google Shape;502;p49"/>
          <p:cNvSpPr txBox="1"/>
          <p:nvPr/>
        </p:nvSpPr>
        <p:spPr>
          <a:xfrm>
            <a:off x="537150" y="1784825"/>
            <a:ext cx="8069400" cy="23088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dirty="0">
                <a:solidFill>
                  <a:schemeClr val="dk1"/>
                </a:solidFill>
              </a:rPr>
              <a:t>Agents that select the option: </a:t>
            </a:r>
            <a:r>
              <a:rPr lang="en" sz="1600" b="1" dirty="0">
                <a:solidFill>
                  <a:schemeClr val="dk1"/>
                </a:solidFill>
              </a:rPr>
              <a:t>Complete and submit form myself</a:t>
            </a:r>
            <a:endParaRPr sz="1600" b="1" dirty="0">
              <a:solidFill>
                <a:schemeClr val="dk1"/>
              </a:solidFill>
            </a:endParaRPr>
          </a:p>
          <a:p>
            <a:pPr marL="457200" lvl="0" indent="-330200" algn="l" rtl="0">
              <a:lnSpc>
                <a:spcPct val="90000"/>
              </a:lnSpc>
              <a:spcBef>
                <a:spcPts val="1200"/>
              </a:spcBef>
              <a:spcAft>
                <a:spcPts val="0"/>
              </a:spcAft>
              <a:buClr>
                <a:schemeClr val="dk1"/>
              </a:buClr>
              <a:buSzPts val="1600"/>
              <a:buChar char="●"/>
            </a:pPr>
            <a:r>
              <a:rPr lang="en" sz="1600" dirty="0">
                <a:solidFill>
                  <a:schemeClr val="dk1"/>
                </a:solidFill>
              </a:rPr>
              <a:t>The electronic enrollment form will guide agents through a 5-step process of submitting the enrollment application.</a:t>
            </a:r>
            <a:endParaRPr sz="1600" dirty="0">
              <a:solidFill>
                <a:schemeClr val="dk1"/>
              </a:solidFill>
            </a:endParaRPr>
          </a:p>
          <a:p>
            <a:pPr marL="457200" lvl="0" indent="-330200" algn="l" rtl="0">
              <a:lnSpc>
                <a:spcPct val="90000"/>
              </a:lnSpc>
              <a:spcBef>
                <a:spcPts val="0"/>
              </a:spcBef>
              <a:spcAft>
                <a:spcPts val="0"/>
              </a:spcAft>
              <a:buClr>
                <a:schemeClr val="dk1"/>
              </a:buClr>
              <a:buSzPts val="1600"/>
              <a:buChar char="●"/>
            </a:pPr>
            <a:r>
              <a:rPr lang="en" sz="1600" dirty="0">
                <a:solidFill>
                  <a:schemeClr val="dk1"/>
                </a:solidFill>
              </a:rPr>
              <a:t>Fields marked with an asterisk are required and agents will not be able to proceed until marked.</a:t>
            </a:r>
            <a:endParaRPr sz="1600" dirty="0">
              <a:solidFill>
                <a:schemeClr val="dk1"/>
              </a:solidFill>
            </a:endParaRPr>
          </a:p>
          <a:p>
            <a:pPr marL="457200" lvl="0" indent="-330200" algn="l" rtl="0">
              <a:lnSpc>
                <a:spcPct val="90000"/>
              </a:lnSpc>
              <a:spcBef>
                <a:spcPts val="0"/>
              </a:spcBef>
              <a:spcAft>
                <a:spcPts val="0"/>
              </a:spcAft>
              <a:buClr>
                <a:schemeClr val="dk1"/>
              </a:buClr>
              <a:buSzPts val="1600"/>
              <a:buChar char="●"/>
            </a:pPr>
            <a:r>
              <a:rPr lang="en" sz="1600" u="sng" dirty="0">
                <a:solidFill>
                  <a:schemeClr val="dk1"/>
                </a:solidFill>
              </a:rPr>
              <a:t>Beneficiaries will need to be present </a:t>
            </a:r>
            <a:r>
              <a:rPr lang="en" sz="1600" dirty="0">
                <a:solidFill>
                  <a:schemeClr val="dk1"/>
                </a:solidFill>
              </a:rPr>
              <a:t>with their agent in order to sign the application at step 5.</a:t>
            </a:r>
            <a:endParaRPr sz="1600" dirty="0">
              <a:solidFill>
                <a:schemeClr val="dk1"/>
              </a:solidFill>
            </a:endParaRPr>
          </a:p>
          <a:p>
            <a:pPr marL="457200" lvl="0" indent="-330200" algn="l" rtl="0">
              <a:lnSpc>
                <a:spcPct val="90000"/>
              </a:lnSpc>
              <a:spcBef>
                <a:spcPts val="0"/>
              </a:spcBef>
              <a:spcAft>
                <a:spcPts val="0"/>
              </a:spcAft>
              <a:buClr>
                <a:schemeClr val="dk1"/>
              </a:buClr>
              <a:buSzPts val="1600"/>
              <a:buChar char="●"/>
            </a:pPr>
            <a:r>
              <a:rPr lang="en" sz="1600" dirty="0">
                <a:solidFill>
                  <a:schemeClr val="dk1"/>
                </a:solidFill>
              </a:rPr>
              <a:t>To complete the enrollment, agents will click </a:t>
            </a:r>
            <a:r>
              <a:rPr lang="en" sz="1600" b="1" dirty="0">
                <a:solidFill>
                  <a:schemeClr val="dk1"/>
                </a:solidFill>
              </a:rPr>
              <a:t>Submit</a:t>
            </a:r>
            <a:r>
              <a:rPr lang="en" sz="1600" dirty="0">
                <a:solidFill>
                  <a:schemeClr val="dk1"/>
                </a:solidFill>
              </a:rPr>
              <a:t> at the bottom of step 5.</a:t>
            </a:r>
            <a:endParaRPr sz="1600" dirty="0">
              <a:solidFill>
                <a:schemeClr val="dk1"/>
              </a:solidFill>
            </a:endParaRPr>
          </a:p>
        </p:txBody>
      </p:sp>
      <p:pic>
        <p:nvPicPr>
          <p:cNvPr id="503" name="Google Shape;503;p49"/>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504" name="Google Shape;504;p49"/>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50"/>
          <p:cNvSpPr txBox="1">
            <a:spLocks noGrp="1"/>
          </p:cNvSpPr>
          <p:nvPr>
            <p:ph type="title"/>
          </p:nvPr>
        </p:nvSpPr>
        <p:spPr>
          <a:xfrm>
            <a:off x="53133" y="241424"/>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Enroll a Beneficiary</a:t>
            </a:r>
            <a:endParaRPr dirty="0"/>
          </a:p>
        </p:txBody>
      </p:sp>
      <p:sp>
        <p:nvSpPr>
          <p:cNvPr id="510" name="Google Shape;510;p50"/>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50"/>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2" name="Google Shape;512;p50"/>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513" name="Google Shape;513;p50"/>
          <p:cNvPicPr preferRelativeResize="0"/>
          <p:nvPr/>
        </p:nvPicPr>
        <p:blipFill>
          <a:blip r:embed="rId3">
            <a:alphaModFix/>
          </a:blip>
          <a:stretch>
            <a:fillRect/>
          </a:stretch>
        </p:blipFill>
        <p:spPr>
          <a:xfrm>
            <a:off x="152400" y="1049875"/>
            <a:ext cx="8839199" cy="736600"/>
          </a:xfrm>
          <a:prstGeom prst="rect">
            <a:avLst/>
          </a:prstGeom>
          <a:noFill/>
          <a:ln>
            <a:noFill/>
          </a:ln>
        </p:spPr>
      </p:pic>
      <p:sp>
        <p:nvSpPr>
          <p:cNvPr id="514" name="Google Shape;514;p50"/>
          <p:cNvSpPr txBox="1"/>
          <p:nvPr/>
        </p:nvSpPr>
        <p:spPr>
          <a:xfrm>
            <a:off x="152400" y="1714525"/>
            <a:ext cx="5482800" cy="3355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1100"/>
              <a:buFont typeface="Arial"/>
              <a:buNone/>
            </a:pPr>
            <a:r>
              <a:rPr lang="en" dirty="0">
                <a:solidFill>
                  <a:schemeClr val="dk1"/>
                </a:solidFill>
              </a:rPr>
              <a:t>Agents that select the option: </a:t>
            </a:r>
            <a:r>
              <a:rPr lang="en" b="1" dirty="0">
                <a:solidFill>
                  <a:schemeClr val="dk1"/>
                </a:solidFill>
              </a:rPr>
              <a:t>Send to beneficiary to sign and submit</a:t>
            </a:r>
            <a:endParaRPr b="1" dirty="0">
              <a:solidFill>
                <a:schemeClr val="dk1"/>
              </a:solidFill>
            </a:endParaRPr>
          </a:p>
          <a:p>
            <a:pPr marL="457200" lvl="0" indent="-317500" algn="l" rtl="0">
              <a:lnSpc>
                <a:spcPct val="90000"/>
              </a:lnSpc>
              <a:spcBef>
                <a:spcPts val="1200"/>
              </a:spcBef>
              <a:spcAft>
                <a:spcPts val="0"/>
              </a:spcAft>
              <a:buClr>
                <a:schemeClr val="dk1"/>
              </a:buClr>
              <a:buSzPts val="1400"/>
              <a:buChar char="●"/>
            </a:pPr>
            <a:r>
              <a:rPr lang="en" dirty="0">
                <a:solidFill>
                  <a:schemeClr val="dk1"/>
                </a:solidFill>
              </a:rPr>
              <a:t>The electronic enrollment form will guide agents through a 4-step process.</a:t>
            </a:r>
            <a:endParaRPr dirty="0">
              <a:solidFill>
                <a:schemeClr val="dk1"/>
              </a:solidFill>
            </a:endParaRPr>
          </a:p>
          <a:p>
            <a:pPr marL="457200" lvl="0" indent="-317500" algn="l" rtl="0">
              <a:lnSpc>
                <a:spcPct val="90000"/>
              </a:lnSpc>
              <a:spcBef>
                <a:spcPts val="0"/>
              </a:spcBef>
              <a:spcAft>
                <a:spcPts val="0"/>
              </a:spcAft>
              <a:buClr>
                <a:schemeClr val="dk1"/>
              </a:buClr>
              <a:buSzPts val="1400"/>
              <a:buChar char="●"/>
            </a:pPr>
            <a:r>
              <a:rPr lang="en" dirty="0">
                <a:solidFill>
                  <a:schemeClr val="dk1"/>
                </a:solidFill>
              </a:rPr>
              <a:t>Fields marked with an asterisk are required and agents will not be able to proceed until marked.</a:t>
            </a:r>
            <a:endParaRPr dirty="0">
              <a:solidFill>
                <a:schemeClr val="dk1"/>
              </a:solidFill>
            </a:endParaRPr>
          </a:p>
          <a:p>
            <a:pPr marL="457200" lvl="0" indent="-317500" algn="l" rtl="0">
              <a:lnSpc>
                <a:spcPct val="90000"/>
              </a:lnSpc>
              <a:spcBef>
                <a:spcPts val="0"/>
              </a:spcBef>
              <a:spcAft>
                <a:spcPts val="0"/>
              </a:spcAft>
              <a:buClr>
                <a:schemeClr val="dk1"/>
              </a:buClr>
              <a:buSzPts val="1400"/>
              <a:buChar char="●"/>
            </a:pPr>
            <a:r>
              <a:rPr lang="en" dirty="0">
                <a:solidFill>
                  <a:schemeClr val="dk1"/>
                </a:solidFill>
              </a:rPr>
              <a:t>Agents will complete their portion of the enrollment and click </a:t>
            </a:r>
            <a:r>
              <a:rPr lang="en" b="1" dirty="0">
                <a:solidFill>
                  <a:schemeClr val="dk1"/>
                </a:solidFill>
              </a:rPr>
              <a:t>Send to beneficiary</a:t>
            </a:r>
            <a:r>
              <a:rPr lang="en" dirty="0">
                <a:solidFill>
                  <a:schemeClr val="dk1"/>
                </a:solidFill>
              </a:rPr>
              <a:t> at the bottom of step 4.</a:t>
            </a:r>
            <a:endParaRPr dirty="0">
              <a:solidFill>
                <a:schemeClr val="dk1"/>
              </a:solidFill>
            </a:endParaRPr>
          </a:p>
          <a:p>
            <a:pPr marL="457200" lvl="0" indent="-317500" algn="l" rtl="0">
              <a:lnSpc>
                <a:spcPct val="90000"/>
              </a:lnSpc>
              <a:spcBef>
                <a:spcPts val="0"/>
              </a:spcBef>
              <a:spcAft>
                <a:spcPts val="0"/>
              </a:spcAft>
              <a:buClr>
                <a:schemeClr val="dk1"/>
              </a:buClr>
              <a:buSzPts val="1400"/>
              <a:buChar char="●"/>
            </a:pPr>
            <a:r>
              <a:rPr lang="en" dirty="0">
                <a:solidFill>
                  <a:schemeClr val="dk1"/>
                </a:solidFill>
              </a:rPr>
              <a:t>An email or text will be sent to the beneficiary to review, sign, and submit the completed enrollment application. </a:t>
            </a:r>
            <a:endParaRPr dirty="0">
              <a:solidFill>
                <a:schemeClr val="dk1"/>
              </a:solidFill>
            </a:endParaRPr>
          </a:p>
          <a:p>
            <a:pPr marL="0" lvl="0" indent="0" algn="l" rtl="0">
              <a:lnSpc>
                <a:spcPct val="90000"/>
              </a:lnSpc>
              <a:spcBef>
                <a:spcPts val="0"/>
              </a:spcBef>
              <a:spcAft>
                <a:spcPts val="0"/>
              </a:spcAft>
              <a:buNone/>
            </a:pPr>
            <a:endParaRPr dirty="0">
              <a:solidFill>
                <a:schemeClr val="dk1"/>
              </a:solidFill>
            </a:endParaRPr>
          </a:p>
          <a:p>
            <a:pPr marL="0" lvl="0" indent="0" algn="l" rtl="0">
              <a:lnSpc>
                <a:spcPct val="90000"/>
              </a:lnSpc>
              <a:spcBef>
                <a:spcPts val="0"/>
              </a:spcBef>
              <a:spcAft>
                <a:spcPts val="0"/>
              </a:spcAft>
              <a:buClr>
                <a:schemeClr val="dk1"/>
              </a:buClr>
              <a:buSzPts val="1100"/>
              <a:buFont typeface="Arial"/>
              <a:buNone/>
            </a:pPr>
            <a:r>
              <a:rPr lang="en" b="1" i="1" dirty="0">
                <a:solidFill>
                  <a:schemeClr val="dk1"/>
                </a:solidFill>
              </a:rPr>
              <a:t>Note: </a:t>
            </a:r>
            <a:r>
              <a:rPr lang="en" i="1" dirty="0">
                <a:solidFill>
                  <a:schemeClr val="dk1"/>
                </a:solidFill>
              </a:rPr>
              <a:t>The beneficiary will either receive two texts or two emails, one with the link and one with the authorization code. </a:t>
            </a:r>
            <a:endParaRPr i="1" dirty="0">
              <a:solidFill>
                <a:schemeClr val="dk1"/>
              </a:solidFill>
            </a:endParaRPr>
          </a:p>
          <a:p>
            <a:pPr marL="457200" lvl="0" indent="0" algn="l" rtl="0">
              <a:lnSpc>
                <a:spcPct val="90000"/>
              </a:lnSpc>
              <a:spcBef>
                <a:spcPts val="0"/>
              </a:spcBef>
              <a:spcAft>
                <a:spcPts val="1200"/>
              </a:spcAft>
              <a:buNone/>
            </a:pPr>
            <a:endParaRPr dirty="0">
              <a:solidFill>
                <a:schemeClr val="dk1"/>
              </a:solidFill>
            </a:endParaRPr>
          </a:p>
        </p:txBody>
      </p:sp>
      <p:pic>
        <p:nvPicPr>
          <p:cNvPr id="515" name="Google Shape;515;p50"/>
          <p:cNvPicPr preferRelativeResize="0"/>
          <p:nvPr/>
        </p:nvPicPr>
        <p:blipFill>
          <a:blip r:embed="rId4">
            <a:alphaModFix/>
          </a:blip>
          <a:stretch>
            <a:fillRect/>
          </a:stretch>
        </p:blipFill>
        <p:spPr>
          <a:xfrm>
            <a:off x="5678171" y="1911338"/>
            <a:ext cx="3154129" cy="2372575"/>
          </a:xfrm>
          <a:prstGeom prst="rect">
            <a:avLst/>
          </a:prstGeom>
          <a:noFill/>
          <a:ln>
            <a:noFill/>
          </a:ln>
        </p:spPr>
      </p:pic>
      <p:pic>
        <p:nvPicPr>
          <p:cNvPr id="516" name="Google Shape;516;p50"/>
          <p:cNvPicPr preferRelativeResize="0"/>
          <p:nvPr/>
        </p:nvPicPr>
        <p:blipFill>
          <a:blip r:embed="rId5">
            <a:alphaModFix/>
          </a:blip>
          <a:stretch>
            <a:fillRect/>
          </a:stretch>
        </p:blipFill>
        <p:spPr>
          <a:xfrm>
            <a:off x="7719282" y="4406596"/>
            <a:ext cx="1113016" cy="4239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51"/>
          <p:cNvSpPr txBox="1">
            <a:spLocks noGrp="1"/>
          </p:cNvSpPr>
          <p:nvPr>
            <p:ph type="title"/>
          </p:nvPr>
        </p:nvSpPr>
        <p:spPr>
          <a:xfrm>
            <a:off x="0" y="20600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Enrollment History</a:t>
            </a:r>
            <a:endParaRPr dirty="0"/>
          </a:p>
        </p:txBody>
      </p:sp>
      <p:sp>
        <p:nvSpPr>
          <p:cNvPr id="522" name="Google Shape;522;p51"/>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51"/>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4" name="Google Shape;524;p51"/>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525" name="Google Shape;525;p51"/>
          <p:cNvPicPr preferRelativeResize="0"/>
          <p:nvPr/>
        </p:nvPicPr>
        <p:blipFill>
          <a:blip r:embed="rId3">
            <a:alphaModFix/>
          </a:blip>
          <a:stretch>
            <a:fillRect/>
          </a:stretch>
        </p:blipFill>
        <p:spPr>
          <a:xfrm>
            <a:off x="7682821" y="4408765"/>
            <a:ext cx="1149485" cy="316918"/>
          </a:xfrm>
          <a:prstGeom prst="rect">
            <a:avLst/>
          </a:prstGeom>
          <a:noFill/>
          <a:ln>
            <a:noFill/>
          </a:ln>
        </p:spPr>
      </p:pic>
      <p:pic>
        <p:nvPicPr>
          <p:cNvPr id="526" name="Google Shape;526;p51"/>
          <p:cNvPicPr preferRelativeResize="0"/>
          <p:nvPr/>
        </p:nvPicPr>
        <p:blipFill>
          <a:blip r:embed="rId4">
            <a:alphaModFix/>
          </a:blip>
          <a:stretch>
            <a:fillRect/>
          </a:stretch>
        </p:blipFill>
        <p:spPr>
          <a:xfrm>
            <a:off x="6000475" y="0"/>
            <a:ext cx="2868463" cy="5202700"/>
          </a:xfrm>
          <a:prstGeom prst="rect">
            <a:avLst/>
          </a:prstGeom>
          <a:noFill/>
          <a:ln>
            <a:noFill/>
          </a:ln>
          <a:effectLst>
            <a:outerShdw blurRad="57150" dist="19050" dir="5400000" algn="bl" rotWithShape="0">
              <a:srgbClr val="000000">
                <a:alpha val="50000"/>
              </a:srgbClr>
            </a:outerShdw>
          </a:effectLst>
        </p:spPr>
      </p:pic>
      <p:sp>
        <p:nvSpPr>
          <p:cNvPr id="527" name="Google Shape;527;p51"/>
          <p:cNvSpPr/>
          <p:nvPr/>
        </p:nvSpPr>
        <p:spPr>
          <a:xfrm>
            <a:off x="6000475" y="4272077"/>
            <a:ext cx="2080500" cy="5283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51"/>
          <p:cNvSpPr txBox="1"/>
          <p:nvPr/>
        </p:nvSpPr>
        <p:spPr>
          <a:xfrm>
            <a:off x="304800" y="990600"/>
            <a:ext cx="5456100" cy="3432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dirty="0">
                <a:solidFill>
                  <a:schemeClr val="dk1"/>
                </a:solidFill>
              </a:rPr>
              <a:t>There will be no email notification to the agent.</a:t>
            </a:r>
            <a:endParaRPr sz="1600" dirty="0">
              <a:solidFill>
                <a:schemeClr val="dk1"/>
              </a:solidFill>
            </a:endParaRPr>
          </a:p>
          <a:p>
            <a:pPr marL="0" lvl="0" indent="0" algn="l" rtl="0">
              <a:lnSpc>
                <a:spcPct val="90000"/>
              </a:lnSpc>
              <a:spcBef>
                <a:spcPts val="1200"/>
              </a:spcBef>
              <a:spcAft>
                <a:spcPts val="0"/>
              </a:spcAft>
              <a:buNone/>
            </a:pPr>
            <a:r>
              <a:rPr lang="en" sz="1600" dirty="0">
                <a:solidFill>
                  <a:schemeClr val="dk1"/>
                </a:solidFill>
              </a:rPr>
              <a:t>Agents will need to log back into the Medicare Enrollment Portal and check the beneficiary's profile for enrollment completion.</a:t>
            </a:r>
            <a:endParaRPr sz="1600" dirty="0">
              <a:solidFill>
                <a:schemeClr val="dk1"/>
              </a:solidFill>
            </a:endParaRPr>
          </a:p>
          <a:p>
            <a:pPr marL="0" lvl="0" indent="0" algn="l" rtl="0">
              <a:lnSpc>
                <a:spcPct val="90000"/>
              </a:lnSpc>
              <a:spcBef>
                <a:spcPts val="1200"/>
              </a:spcBef>
              <a:spcAft>
                <a:spcPts val="0"/>
              </a:spcAft>
              <a:buNone/>
            </a:pPr>
            <a:r>
              <a:rPr lang="en" sz="1600" dirty="0">
                <a:solidFill>
                  <a:schemeClr val="dk1"/>
                </a:solidFill>
              </a:rPr>
              <a:t>The Profile page allows agents to view a beneficiary’s enrollment history.</a:t>
            </a:r>
            <a:endParaRPr sz="1600" dirty="0">
              <a:solidFill>
                <a:schemeClr val="dk1"/>
              </a:solidFill>
            </a:endParaRPr>
          </a:p>
          <a:p>
            <a:pPr marL="0" lvl="0" indent="0" algn="l" rtl="0">
              <a:lnSpc>
                <a:spcPct val="90000"/>
              </a:lnSpc>
              <a:spcBef>
                <a:spcPts val="1200"/>
              </a:spcBef>
              <a:spcAft>
                <a:spcPts val="0"/>
              </a:spcAft>
              <a:buNone/>
            </a:pPr>
            <a:r>
              <a:rPr lang="en" sz="1600" dirty="0">
                <a:solidFill>
                  <a:schemeClr val="dk1"/>
                </a:solidFill>
              </a:rPr>
              <a:t>Agents can access this page by:</a:t>
            </a:r>
            <a:endParaRPr sz="1600" dirty="0">
              <a:solidFill>
                <a:schemeClr val="dk1"/>
              </a:solidFill>
            </a:endParaRPr>
          </a:p>
          <a:p>
            <a:pPr marL="457200" lvl="0" indent="-330200" algn="l" rtl="0">
              <a:lnSpc>
                <a:spcPct val="90000"/>
              </a:lnSpc>
              <a:spcBef>
                <a:spcPts val="600"/>
              </a:spcBef>
              <a:spcAft>
                <a:spcPts val="0"/>
              </a:spcAft>
              <a:buClr>
                <a:schemeClr val="dk1"/>
              </a:buClr>
              <a:buSzPts val="1600"/>
              <a:buChar char="●"/>
            </a:pPr>
            <a:r>
              <a:rPr lang="en" sz="1600" dirty="0">
                <a:solidFill>
                  <a:schemeClr val="dk1"/>
                </a:solidFill>
              </a:rPr>
              <a:t>searching for a profile</a:t>
            </a:r>
            <a:endParaRPr sz="1600" dirty="0">
              <a:solidFill>
                <a:schemeClr val="dk1"/>
              </a:solidFill>
            </a:endParaRPr>
          </a:p>
          <a:p>
            <a:pPr marL="457200" lvl="0" indent="-330200" algn="l" rtl="0">
              <a:lnSpc>
                <a:spcPct val="90000"/>
              </a:lnSpc>
              <a:spcBef>
                <a:spcPts val="0"/>
              </a:spcBef>
              <a:spcAft>
                <a:spcPts val="0"/>
              </a:spcAft>
              <a:buClr>
                <a:schemeClr val="dk1"/>
              </a:buClr>
              <a:buSzPts val="1600"/>
              <a:buChar char="●"/>
            </a:pPr>
            <a:r>
              <a:rPr lang="en" sz="1600" dirty="0">
                <a:solidFill>
                  <a:schemeClr val="dk1"/>
                </a:solidFill>
              </a:rPr>
              <a:t>opening the profile</a:t>
            </a:r>
            <a:endParaRPr sz="1600" dirty="0">
              <a:solidFill>
                <a:schemeClr val="dk1"/>
              </a:solidFill>
            </a:endParaRPr>
          </a:p>
          <a:p>
            <a:pPr marL="457200" lvl="0" indent="-330200" algn="l" rtl="0">
              <a:lnSpc>
                <a:spcPct val="90000"/>
              </a:lnSpc>
              <a:spcBef>
                <a:spcPts val="0"/>
              </a:spcBef>
              <a:spcAft>
                <a:spcPts val="0"/>
              </a:spcAft>
              <a:buClr>
                <a:schemeClr val="dk1"/>
              </a:buClr>
              <a:buSzPts val="1600"/>
              <a:buChar char="●"/>
            </a:pPr>
            <a:r>
              <a:rPr lang="en" sz="1600" dirty="0">
                <a:solidFill>
                  <a:schemeClr val="dk1"/>
                </a:solidFill>
              </a:rPr>
              <a:t>then scrolling down to the </a:t>
            </a:r>
            <a:r>
              <a:rPr lang="en" sz="1600" b="1" dirty="0">
                <a:solidFill>
                  <a:schemeClr val="dk1"/>
                </a:solidFill>
              </a:rPr>
              <a:t>Enrollment history </a:t>
            </a:r>
            <a:r>
              <a:rPr lang="en" sz="1600" dirty="0">
                <a:solidFill>
                  <a:schemeClr val="dk1"/>
                </a:solidFill>
              </a:rPr>
              <a:t>section</a:t>
            </a:r>
            <a:endParaRPr sz="1600" dirty="0">
              <a:solidFill>
                <a:schemeClr val="dk1"/>
              </a:solidFill>
            </a:endParaRPr>
          </a:p>
        </p:txBody>
      </p:sp>
      <p:pic>
        <p:nvPicPr>
          <p:cNvPr id="529" name="Google Shape;529;p51"/>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52"/>
          <p:cNvSpPr txBox="1">
            <a:spLocks noGrp="1"/>
          </p:cNvSpPr>
          <p:nvPr>
            <p:ph type="title"/>
          </p:nvPr>
        </p:nvSpPr>
        <p:spPr>
          <a:xfrm>
            <a:off x="0" y="214137"/>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Enrollment History</a:t>
            </a:r>
            <a:endParaRPr dirty="0"/>
          </a:p>
        </p:txBody>
      </p:sp>
      <p:sp>
        <p:nvSpPr>
          <p:cNvPr id="535" name="Google Shape;535;p52"/>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2"/>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7" name="Google Shape;537;p52"/>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538" name="Google Shape;538;p52"/>
          <p:cNvSpPr txBox="1"/>
          <p:nvPr/>
        </p:nvSpPr>
        <p:spPr>
          <a:xfrm>
            <a:off x="304800" y="990600"/>
            <a:ext cx="8201400" cy="3304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600"/>
              </a:spcBef>
              <a:spcAft>
                <a:spcPts val="0"/>
              </a:spcAft>
              <a:buNone/>
            </a:pPr>
            <a:r>
              <a:rPr lang="en" sz="1600">
                <a:solidFill>
                  <a:schemeClr val="dk1"/>
                </a:solidFill>
              </a:rPr>
              <a:t>Three types of enrollment status information may display under the </a:t>
            </a:r>
            <a:r>
              <a:rPr lang="en" sz="1600" b="1">
                <a:solidFill>
                  <a:schemeClr val="dk1"/>
                </a:solidFill>
              </a:rPr>
              <a:t>Enrollment history</a:t>
            </a:r>
            <a:r>
              <a:rPr lang="en" sz="1600">
                <a:solidFill>
                  <a:schemeClr val="dk1"/>
                </a:solidFill>
              </a:rPr>
              <a:t> section:</a:t>
            </a:r>
            <a:endParaRPr sz="1600">
              <a:solidFill>
                <a:schemeClr val="dk1"/>
              </a:solidFill>
            </a:endParaRPr>
          </a:p>
          <a:p>
            <a:pPr marL="457200" lvl="0" indent="-330200" algn="l" rtl="0">
              <a:lnSpc>
                <a:spcPct val="90000"/>
              </a:lnSpc>
              <a:spcBef>
                <a:spcPts val="1200"/>
              </a:spcBef>
              <a:spcAft>
                <a:spcPts val="0"/>
              </a:spcAft>
              <a:buClr>
                <a:schemeClr val="dk1"/>
              </a:buClr>
              <a:buSzPts val="1600"/>
              <a:buAutoNum type="arabicPeriod"/>
            </a:pPr>
            <a:r>
              <a:rPr lang="en" sz="1600" b="1" u="sng">
                <a:solidFill>
                  <a:schemeClr val="dk1"/>
                </a:solidFill>
              </a:rPr>
              <a:t>Current year in-process</a:t>
            </a:r>
            <a:r>
              <a:rPr lang="en" sz="1600" b="1">
                <a:solidFill>
                  <a:schemeClr val="dk1"/>
                </a:solidFill>
              </a:rPr>
              <a:t> </a:t>
            </a:r>
            <a:r>
              <a:rPr lang="en" sz="1600">
                <a:solidFill>
                  <a:schemeClr val="dk1"/>
                </a:solidFill>
              </a:rPr>
              <a:t>enrollments at the top of the list. These are applications that have been started but not completed for the current plan year and will offer a link to </a:t>
            </a:r>
            <a:r>
              <a:rPr lang="en" sz="1600" i="1">
                <a:solidFill>
                  <a:schemeClr val="dk1"/>
                </a:solidFill>
              </a:rPr>
              <a:t>Continue enrollment</a:t>
            </a:r>
            <a:r>
              <a:rPr lang="en" sz="1600">
                <a:solidFill>
                  <a:schemeClr val="dk1"/>
                </a:solidFill>
              </a:rPr>
              <a:t>.</a:t>
            </a:r>
            <a:endParaRPr sz="1600">
              <a:solidFill>
                <a:schemeClr val="dk1"/>
              </a:solidFill>
            </a:endParaRPr>
          </a:p>
          <a:p>
            <a:pPr marL="457200" lvl="0" indent="-330200" algn="l" rtl="0">
              <a:lnSpc>
                <a:spcPct val="90000"/>
              </a:lnSpc>
              <a:spcBef>
                <a:spcPts val="1000"/>
              </a:spcBef>
              <a:spcAft>
                <a:spcPts val="0"/>
              </a:spcAft>
              <a:buClr>
                <a:schemeClr val="dk1"/>
              </a:buClr>
              <a:buSzPts val="1600"/>
              <a:buAutoNum type="arabicPeriod"/>
            </a:pPr>
            <a:r>
              <a:rPr lang="en" sz="1600" b="1" u="sng">
                <a:solidFill>
                  <a:schemeClr val="dk1"/>
                </a:solidFill>
              </a:rPr>
              <a:t>Current year completed</a:t>
            </a:r>
            <a:r>
              <a:rPr lang="en" sz="1600">
                <a:solidFill>
                  <a:schemeClr val="dk1"/>
                </a:solidFill>
              </a:rPr>
              <a:t> enrollments are listed below the in-process enrollments. These are completed enrollment applications for the current plan year and may include information about riders, documents uploaded during enrollment, and the ability to view the PDF of the application.</a:t>
            </a:r>
            <a:endParaRPr sz="1600">
              <a:solidFill>
                <a:schemeClr val="dk1"/>
              </a:solidFill>
            </a:endParaRPr>
          </a:p>
          <a:p>
            <a:pPr marL="457200" lvl="0" indent="-330200" algn="l" rtl="0">
              <a:lnSpc>
                <a:spcPct val="90000"/>
              </a:lnSpc>
              <a:spcBef>
                <a:spcPts val="1000"/>
              </a:spcBef>
              <a:spcAft>
                <a:spcPts val="1000"/>
              </a:spcAft>
              <a:buClr>
                <a:schemeClr val="dk1"/>
              </a:buClr>
              <a:buSzPts val="1600"/>
              <a:buAutoNum type="arabicPeriod"/>
            </a:pPr>
            <a:r>
              <a:rPr lang="en" sz="1600" b="1" u="sng">
                <a:solidFill>
                  <a:schemeClr val="dk1"/>
                </a:solidFill>
              </a:rPr>
              <a:t>Past enrollment</a:t>
            </a:r>
            <a:r>
              <a:rPr lang="en" sz="1600" b="1">
                <a:solidFill>
                  <a:schemeClr val="dk1"/>
                </a:solidFill>
              </a:rPr>
              <a:t> </a:t>
            </a:r>
            <a:r>
              <a:rPr lang="en" sz="1600">
                <a:solidFill>
                  <a:schemeClr val="dk1"/>
                </a:solidFill>
              </a:rPr>
              <a:t>information is at the bottom. This may include plan name and other information. </a:t>
            </a:r>
            <a:endParaRPr sz="1600">
              <a:solidFill>
                <a:schemeClr val="dk1"/>
              </a:solidFill>
            </a:endParaRPr>
          </a:p>
        </p:txBody>
      </p:sp>
      <p:pic>
        <p:nvPicPr>
          <p:cNvPr id="539" name="Google Shape;539;p52"/>
          <p:cNvPicPr preferRelativeResize="0"/>
          <p:nvPr/>
        </p:nvPicPr>
        <p:blipFill>
          <a:blip r:embed="rId3">
            <a:alphaModFix/>
          </a:blip>
          <a:stretch>
            <a:fillRect/>
          </a:stretch>
        </p:blipFill>
        <p:spPr>
          <a:xfrm>
            <a:off x="7719282" y="4406596"/>
            <a:ext cx="1113016" cy="423901"/>
          </a:xfrm>
          <a:prstGeom prst="rect">
            <a:avLst/>
          </a:prstGeom>
          <a:noFill/>
          <a:ln>
            <a:noFill/>
          </a:ln>
        </p:spPr>
      </p:pic>
      <p:pic>
        <p:nvPicPr>
          <p:cNvPr id="540" name="Google Shape;540;p52"/>
          <p:cNvPicPr preferRelativeResize="0"/>
          <p:nvPr/>
        </p:nvPicPr>
        <p:blipFill>
          <a:blip r:embed="rId4">
            <a:alphaModFix/>
          </a:blip>
          <a:stretch>
            <a:fillRect/>
          </a:stretch>
        </p:blipFill>
        <p:spPr>
          <a:xfrm>
            <a:off x="311700" y="4406612"/>
            <a:ext cx="951131" cy="39193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44"/>
        <p:cNvGrpSpPr/>
        <p:nvPr/>
      </p:nvGrpSpPr>
      <p:grpSpPr>
        <a:xfrm>
          <a:off x="0" y="0"/>
          <a:ext cx="0" cy="0"/>
          <a:chOff x="0" y="0"/>
          <a:chExt cx="0" cy="0"/>
        </a:xfrm>
      </p:grpSpPr>
      <p:sp>
        <p:nvSpPr>
          <p:cNvPr id="545" name="Google Shape;545;p53"/>
          <p:cNvSpPr txBox="1"/>
          <p:nvPr/>
        </p:nvSpPr>
        <p:spPr>
          <a:xfrm>
            <a:off x="115050" y="1648225"/>
            <a:ext cx="8913900" cy="118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500">
                <a:solidFill>
                  <a:srgbClr val="081458"/>
                </a:solidFill>
                <a:latin typeface="Roboto"/>
                <a:ea typeface="Roboto"/>
                <a:cs typeface="Roboto"/>
                <a:sym typeface="Roboto"/>
              </a:rPr>
              <a:t>Paper Applications</a:t>
            </a:r>
            <a:endParaRPr sz="6500">
              <a:solidFill>
                <a:srgbClr val="081458"/>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13" name="Google Shape;113;p19"/>
          <p:cNvPicPr preferRelativeResize="0"/>
          <p:nvPr/>
        </p:nvPicPr>
        <p:blipFill>
          <a:blip r:embed="rId3">
            <a:alphaModFix/>
          </a:blip>
          <a:stretch>
            <a:fillRect/>
          </a:stretch>
        </p:blipFill>
        <p:spPr>
          <a:xfrm>
            <a:off x="2643265" y="2492960"/>
            <a:ext cx="3529332" cy="2206040"/>
          </a:xfrm>
          <a:prstGeom prst="rect">
            <a:avLst/>
          </a:prstGeom>
          <a:noFill/>
          <a:ln w="3175">
            <a:solidFill>
              <a:schemeClr val="tx1"/>
            </a:solidFill>
          </a:ln>
          <a:effectLst>
            <a:outerShdw blurRad="57150" dist="19050" dir="5400000" algn="bl" rotWithShape="0">
              <a:srgbClr val="000000">
                <a:alpha val="50000"/>
              </a:srgbClr>
            </a:outerShdw>
          </a:effectLst>
        </p:spPr>
      </p:pic>
      <p:sp>
        <p:nvSpPr>
          <p:cNvPr id="105" name="Google Shape;105;p19"/>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9"/>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 name="Google Shape;107;p19"/>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118" name="Google Shape;118;p19"/>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119" name="Google Shape;119;p19"/>
          <p:cNvPicPr preferRelativeResize="0"/>
          <p:nvPr/>
        </p:nvPicPr>
        <p:blipFill>
          <a:blip r:embed="rId5">
            <a:alphaModFix/>
          </a:blip>
          <a:stretch>
            <a:fillRect/>
          </a:stretch>
        </p:blipFill>
        <p:spPr>
          <a:xfrm>
            <a:off x="311700" y="4406612"/>
            <a:ext cx="951131" cy="391937"/>
          </a:xfrm>
          <a:prstGeom prst="rect">
            <a:avLst/>
          </a:prstGeom>
          <a:noFill/>
          <a:ln>
            <a:noFill/>
          </a:ln>
        </p:spPr>
      </p:pic>
      <p:sp>
        <p:nvSpPr>
          <p:cNvPr id="3" name="Rectangle 2"/>
          <p:cNvSpPr/>
          <p:nvPr/>
        </p:nvSpPr>
        <p:spPr>
          <a:xfrm>
            <a:off x="211878" y="1278476"/>
            <a:ext cx="3380198" cy="2785378"/>
          </a:xfrm>
          <a:prstGeom prst="rect">
            <a:avLst/>
          </a:prstGeom>
        </p:spPr>
        <p:txBody>
          <a:bodyPr wrap="square">
            <a:spAutoFit/>
          </a:bodyPr>
          <a:lstStyle/>
          <a:p>
            <a:pPr marL="139700" lvl="0">
              <a:spcAft>
                <a:spcPts val="600"/>
              </a:spcAft>
              <a:buSzPts val="1400"/>
            </a:pPr>
            <a:r>
              <a:rPr lang="en" dirty="0"/>
              <a:t>From the public website, locate the Broker Portal login page:                                       </a:t>
            </a:r>
          </a:p>
          <a:p>
            <a:pPr marL="139700" lvl="0">
              <a:spcAft>
                <a:spcPts val="600"/>
              </a:spcAft>
              <a:buSzPts val="1400"/>
            </a:pPr>
            <a:r>
              <a:rPr lang="en" dirty="0"/>
              <a:t>1. </a:t>
            </a:r>
            <a:r>
              <a:rPr lang="en" dirty="0">
                <a:hlinkClick r:id="rId6"/>
              </a:rPr>
              <a:t>myHFHP.org </a:t>
            </a:r>
            <a:r>
              <a:rPr lang="en" dirty="0"/>
              <a:t>or </a:t>
            </a:r>
            <a:r>
              <a:rPr lang="en" dirty="0">
                <a:hlinkClick r:id="rId7"/>
              </a:rPr>
              <a:t>myAHPlan.com</a:t>
            </a:r>
            <a:endParaRPr lang="en" dirty="0"/>
          </a:p>
          <a:p>
            <a:pPr marL="139700" lvl="0">
              <a:spcAft>
                <a:spcPts val="600"/>
              </a:spcAft>
              <a:buSzPts val="1400"/>
            </a:pPr>
            <a:r>
              <a:rPr lang="en" dirty="0"/>
              <a:t>2. </a:t>
            </a:r>
            <a:r>
              <a:rPr lang="en-US" dirty="0"/>
              <a:t>C</a:t>
            </a:r>
            <a:r>
              <a:rPr lang="en" dirty="0"/>
              <a:t>lick “Login”</a:t>
            </a:r>
          </a:p>
          <a:p>
            <a:pPr marL="139700" lvl="0">
              <a:spcAft>
                <a:spcPts val="600"/>
              </a:spcAft>
              <a:buSzPts val="1400"/>
            </a:pPr>
            <a:r>
              <a:rPr lang="en" dirty="0"/>
              <a:t>3. Click “Broker”</a:t>
            </a:r>
          </a:p>
          <a:p>
            <a:pPr marL="139700">
              <a:spcAft>
                <a:spcPts val="600"/>
              </a:spcAft>
              <a:buSzPts val="1400"/>
            </a:pPr>
            <a:r>
              <a:rPr lang="en" dirty="0">
                <a:solidFill>
                  <a:schemeClr val="dk1"/>
                </a:solidFill>
              </a:rPr>
              <a:t>4. Log in</a:t>
            </a:r>
          </a:p>
          <a:p>
            <a:pPr marL="139700">
              <a:spcAft>
                <a:spcPts val="600"/>
              </a:spcAft>
              <a:buSzPts val="1400"/>
            </a:pPr>
            <a:endParaRPr lang="en" dirty="0">
              <a:solidFill>
                <a:schemeClr val="dk1"/>
              </a:solidFill>
            </a:endParaRPr>
          </a:p>
          <a:p>
            <a:pPr marL="139700">
              <a:spcAft>
                <a:spcPts val="600"/>
              </a:spcAft>
              <a:buSzPts val="1400"/>
            </a:pPr>
            <a:r>
              <a:rPr lang="en" dirty="0">
                <a:solidFill>
                  <a:schemeClr val="dk1"/>
                </a:solidFill>
              </a:rPr>
              <a:t>Note: Google Chrome is recommended</a:t>
            </a:r>
          </a:p>
          <a:p>
            <a:pPr marL="139700" lvl="0">
              <a:spcAft>
                <a:spcPts val="600"/>
              </a:spcAft>
              <a:buSzPts val="1400"/>
            </a:pPr>
            <a:endParaRPr lang="en" dirty="0"/>
          </a:p>
        </p:txBody>
      </p:sp>
      <p:sp>
        <p:nvSpPr>
          <p:cNvPr id="24" name="Google Shape;129;p21">
            <a:extLst>
              <a:ext uri="{FF2B5EF4-FFF2-40B4-BE49-F238E27FC236}">
                <a16:creationId xmlns:a16="http://schemas.microsoft.com/office/drawing/2014/main" id="{84227A54-B126-4FDC-B008-CB01B8E794D2}"/>
              </a:ext>
            </a:extLst>
          </p:cNvPr>
          <p:cNvSpPr txBox="1">
            <a:spLocks noGrp="1"/>
          </p:cNvSpPr>
          <p:nvPr>
            <p:ph type="title"/>
          </p:nvPr>
        </p:nvSpPr>
        <p:spPr>
          <a:xfrm>
            <a:off x="311150" y="444500"/>
            <a:ext cx="8521700" cy="573088"/>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Getting Started – Log In</a:t>
            </a:r>
            <a:endParaRPr dirty="0"/>
          </a:p>
        </p:txBody>
      </p:sp>
      <p:pic>
        <p:nvPicPr>
          <p:cNvPr id="5" name="Picture 4" descr="A picture containing text, screenshot, person&#10;&#10;Description automatically generated">
            <a:extLst>
              <a:ext uri="{FF2B5EF4-FFF2-40B4-BE49-F238E27FC236}">
                <a16:creationId xmlns:a16="http://schemas.microsoft.com/office/drawing/2014/main" id="{66670CAC-2039-4145-8450-BA4C1880F91D}"/>
              </a:ext>
            </a:extLst>
          </p:cNvPr>
          <p:cNvPicPr>
            <a:picLocks noChangeAspect="1"/>
          </p:cNvPicPr>
          <p:nvPr/>
        </p:nvPicPr>
        <p:blipFill>
          <a:blip r:embed="rId8"/>
          <a:stretch>
            <a:fillRect/>
          </a:stretch>
        </p:blipFill>
        <p:spPr>
          <a:xfrm>
            <a:off x="4765963" y="1243007"/>
            <a:ext cx="4018753" cy="2003011"/>
          </a:xfrm>
          <a:prstGeom prst="rect">
            <a:avLst/>
          </a:prstGeom>
          <a:ln w="3175">
            <a:solidFill>
              <a:schemeClr val="tx1"/>
            </a:solidFill>
          </a:ln>
        </p:spPr>
      </p:pic>
      <p:sp>
        <p:nvSpPr>
          <p:cNvPr id="6" name="Rectangle 5">
            <a:extLst>
              <a:ext uri="{FF2B5EF4-FFF2-40B4-BE49-F238E27FC236}">
                <a16:creationId xmlns:a16="http://schemas.microsoft.com/office/drawing/2014/main" id="{A0A46A42-3DEF-408D-A1D8-D195E08114D2}"/>
              </a:ext>
            </a:extLst>
          </p:cNvPr>
          <p:cNvSpPr/>
          <p:nvPr/>
        </p:nvSpPr>
        <p:spPr>
          <a:xfrm>
            <a:off x="7419109" y="1433945"/>
            <a:ext cx="374073" cy="20749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C784F4-3D39-438B-BDD1-D650B326247D}"/>
              </a:ext>
            </a:extLst>
          </p:cNvPr>
          <p:cNvSpPr/>
          <p:nvPr/>
        </p:nvSpPr>
        <p:spPr>
          <a:xfrm>
            <a:off x="7467601" y="1896515"/>
            <a:ext cx="438718" cy="20749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569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4"/>
          <p:cNvSpPr txBox="1">
            <a:spLocks noGrp="1"/>
          </p:cNvSpPr>
          <p:nvPr>
            <p:ph type="title"/>
          </p:nvPr>
        </p:nvSpPr>
        <p:spPr>
          <a:xfrm>
            <a:off x="53133" y="241424"/>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Paper Applications</a:t>
            </a:r>
            <a:endParaRPr dirty="0"/>
          </a:p>
        </p:txBody>
      </p:sp>
      <p:sp>
        <p:nvSpPr>
          <p:cNvPr id="551" name="Google Shape;551;p54"/>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4"/>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3" name="Google Shape;553;p54"/>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554" name="Google Shape;554;p54"/>
          <p:cNvSpPr txBox="1"/>
          <p:nvPr/>
        </p:nvSpPr>
        <p:spPr>
          <a:xfrm>
            <a:off x="311700" y="800948"/>
            <a:ext cx="8201400" cy="3514778"/>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600"/>
              </a:spcBef>
              <a:spcAft>
                <a:spcPts val="0"/>
              </a:spcAft>
              <a:buNone/>
            </a:pPr>
            <a:r>
              <a:rPr lang="en" sz="1600" dirty="0">
                <a:solidFill>
                  <a:schemeClr val="dk1"/>
                </a:solidFill>
              </a:rPr>
              <a:t>Health First Health Plans requests that all contracted agents use the Medicare enrollment portal to submit electronic enrollments. However, we also accept paper applications. For 2022 enrollments and beyond, please follow the below.</a:t>
            </a:r>
            <a:endParaRPr sz="1600" dirty="0">
              <a:solidFill>
                <a:schemeClr val="dk1"/>
              </a:solidFill>
            </a:endParaRPr>
          </a:p>
          <a:p>
            <a:pPr marL="0" lvl="0" indent="0" algn="l" rtl="0">
              <a:lnSpc>
                <a:spcPct val="90000"/>
              </a:lnSpc>
              <a:spcBef>
                <a:spcPts val="1200"/>
              </a:spcBef>
              <a:spcAft>
                <a:spcPts val="0"/>
              </a:spcAft>
              <a:buNone/>
            </a:pPr>
            <a:endParaRPr sz="1000" i="1" dirty="0">
              <a:solidFill>
                <a:schemeClr val="dk1"/>
              </a:solidFill>
            </a:endParaRPr>
          </a:p>
          <a:p>
            <a:pPr marL="0" lvl="0" indent="0" algn="l" rtl="0">
              <a:lnSpc>
                <a:spcPct val="90000"/>
              </a:lnSpc>
              <a:spcBef>
                <a:spcPts val="1200"/>
              </a:spcBef>
              <a:spcAft>
                <a:spcPts val="0"/>
              </a:spcAft>
              <a:buNone/>
            </a:pPr>
            <a:r>
              <a:rPr lang="en" sz="1600" b="1" dirty="0">
                <a:solidFill>
                  <a:schemeClr val="dk1"/>
                </a:solidFill>
              </a:rPr>
              <a:t>Paper Applications:</a:t>
            </a:r>
          </a:p>
          <a:p>
            <a:pPr marL="0" lvl="0" indent="0" algn="l" rtl="0">
              <a:lnSpc>
                <a:spcPct val="90000"/>
              </a:lnSpc>
              <a:spcBef>
                <a:spcPts val="1200"/>
              </a:spcBef>
              <a:spcAft>
                <a:spcPts val="0"/>
              </a:spcAft>
              <a:buNone/>
            </a:pPr>
            <a:r>
              <a:rPr lang="en" sz="1600" dirty="0">
                <a:solidFill>
                  <a:schemeClr val="dk1"/>
                </a:solidFill>
              </a:rPr>
              <a:t>May be faxed to: 	833-582-2838 </a:t>
            </a:r>
            <a:r>
              <a:rPr lang="en" sz="1600" i="1" dirty="0">
                <a:solidFill>
                  <a:schemeClr val="dk1"/>
                </a:solidFill>
              </a:rPr>
              <a:t>within 24 hours of signature</a:t>
            </a:r>
            <a:endParaRPr sz="1600" i="1" dirty="0">
              <a:solidFill>
                <a:schemeClr val="dk1"/>
              </a:solidFill>
            </a:endParaRPr>
          </a:p>
          <a:p>
            <a:pPr marL="0" lvl="0" indent="0" algn="l" rtl="0">
              <a:lnSpc>
                <a:spcPct val="90000"/>
              </a:lnSpc>
              <a:spcBef>
                <a:spcPts val="1200"/>
              </a:spcBef>
              <a:spcAft>
                <a:spcPts val="0"/>
              </a:spcAft>
              <a:buNone/>
            </a:pPr>
            <a:r>
              <a:rPr lang="en" sz="1600" dirty="0">
                <a:solidFill>
                  <a:schemeClr val="dk1"/>
                </a:solidFill>
              </a:rPr>
              <a:t>May be mailed to: 	Health First Health Plans</a:t>
            </a:r>
            <a:endParaRPr sz="1600" dirty="0">
              <a:solidFill>
                <a:schemeClr val="dk1"/>
              </a:solidFill>
            </a:endParaRPr>
          </a:p>
          <a:p>
            <a:pPr lvl="2"/>
            <a:r>
              <a:rPr lang="en" sz="1600" dirty="0">
                <a:solidFill>
                  <a:schemeClr val="dk1"/>
                </a:solidFill>
              </a:rPr>
              <a:t>		P.O. Box 62045</a:t>
            </a:r>
            <a:endParaRPr sz="1600" dirty="0">
              <a:solidFill>
                <a:schemeClr val="dk1"/>
              </a:solidFill>
            </a:endParaRPr>
          </a:p>
          <a:p>
            <a:pPr lvl="2"/>
            <a:r>
              <a:rPr lang="en" sz="1600" dirty="0">
                <a:solidFill>
                  <a:schemeClr val="dk1"/>
                </a:solidFill>
              </a:rPr>
              <a:t>		Phoenix, AZ 85082</a:t>
            </a:r>
          </a:p>
          <a:p>
            <a:pPr lvl="2"/>
            <a:endParaRPr lang="en" sz="1600" dirty="0">
              <a:solidFill>
                <a:schemeClr val="dk1"/>
              </a:solidFill>
            </a:endParaRPr>
          </a:p>
          <a:p>
            <a:pPr lvl="2"/>
            <a:r>
              <a:rPr lang="en-US" i="1" dirty="0">
                <a:solidFill>
                  <a:schemeClr val="dk1"/>
                </a:solidFill>
              </a:rPr>
              <a:t>Note: The ‘received date’ is used when determining eligibility, not the ‘postmarked date.’ Please ensure that all applications are received, in-hand, no later than December 7th. </a:t>
            </a:r>
            <a:endParaRPr sz="1600" dirty="0">
              <a:solidFill>
                <a:schemeClr val="dk1"/>
              </a:solidFill>
            </a:endParaRPr>
          </a:p>
        </p:txBody>
      </p:sp>
      <p:pic>
        <p:nvPicPr>
          <p:cNvPr id="555" name="Google Shape;555;p54"/>
          <p:cNvPicPr preferRelativeResize="0"/>
          <p:nvPr/>
        </p:nvPicPr>
        <p:blipFill>
          <a:blip r:embed="rId3">
            <a:alphaModFix/>
          </a:blip>
          <a:stretch>
            <a:fillRect/>
          </a:stretch>
        </p:blipFill>
        <p:spPr>
          <a:xfrm>
            <a:off x="7719282" y="4406596"/>
            <a:ext cx="1113016" cy="423901"/>
          </a:xfrm>
          <a:prstGeom prst="rect">
            <a:avLst/>
          </a:prstGeom>
          <a:noFill/>
          <a:ln>
            <a:noFill/>
          </a:ln>
        </p:spPr>
      </p:pic>
      <p:pic>
        <p:nvPicPr>
          <p:cNvPr id="556" name="Google Shape;556;p54"/>
          <p:cNvPicPr preferRelativeResize="0"/>
          <p:nvPr/>
        </p:nvPicPr>
        <p:blipFill>
          <a:blip r:embed="rId4">
            <a:alphaModFix/>
          </a:blip>
          <a:stretch>
            <a:fillRect/>
          </a:stretch>
        </p:blipFill>
        <p:spPr>
          <a:xfrm>
            <a:off x="311700" y="4406612"/>
            <a:ext cx="951131" cy="39193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55"/>
          <p:cNvSpPr txBox="1">
            <a:spLocks noGrp="1"/>
          </p:cNvSpPr>
          <p:nvPr>
            <p:ph type="title"/>
          </p:nvPr>
        </p:nvSpPr>
        <p:spPr>
          <a:xfrm>
            <a:off x="53132" y="241424"/>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Paper Application Recommendations &amp; Best Practices</a:t>
            </a:r>
            <a:endParaRPr dirty="0"/>
          </a:p>
        </p:txBody>
      </p:sp>
      <p:sp>
        <p:nvSpPr>
          <p:cNvPr id="562" name="Google Shape;562;p55"/>
          <p:cNvSpPr/>
          <p:nvPr/>
        </p:nvSpPr>
        <p:spPr>
          <a:xfrm>
            <a:off x="-6600" y="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5"/>
          <p:cNvSpPr/>
          <p:nvPr/>
        </p:nvSpPr>
        <p:spPr>
          <a:xfrm>
            <a:off x="-6750" y="502360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4" name="Google Shape;564;p55"/>
          <p:cNvCxnSpPr/>
          <p:nvPr/>
        </p:nvCxnSpPr>
        <p:spPr>
          <a:xfrm rot="10800000" flipH="1">
            <a:off x="-150" y="493757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565" name="Google Shape;565;p55"/>
          <p:cNvSpPr txBox="1"/>
          <p:nvPr/>
        </p:nvSpPr>
        <p:spPr>
          <a:xfrm>
            <a:off x="304800" y="990600"/>
            <a:ext cx="8201400" cy="2545282"/>
          </a:xfrm>
          <a:prstGeom prst="rect">
            <a:avLst/>
          </a:prstGeom>
          <a:noFill/>
          <a:ln>
            <a:noFill/>
          </a:ln>
        </p:spPr>
        <p:txBody>
          <a:bodyPr spcFirstLastPara="1" wrap="square" lIns="91425" tIns="91425" rIns="91425" bIns="91425" anchor="t" anchorCtr="0">
            <a:spAutoFit/>
          </a:bodyPr>
          <a:lstStyle/>
          <a:p>
            <a:pPr marL="457200" lvl="0" indent="-317500" algn="l" rtl="0">
              <a:lnSpc>
                <a:spcPct val="90000"/>
              </a:lnSpc>
              <a:spcBef>
                <a:spcPts val="600"/>
              </a:spcBef>
              <a:spcAft>
                <a:spcPts val="1200"/>
              </a:spcAft>
              <a:buClr>
                <a:schemeClr val="dk1"/>
              </a:buClr>
              <a:buSzPts val="1400"/>
              <a:buChar char="●"/>
            </a:pPr>
            <a:r>
              <a:rPr lang="en" dirty="0">
                <a:solidFill>
                  <a:schemeClr val="dk1"/>
                </a:solidFill>
              </a:rPr>
              <a:t>Complete all required fields on the enrollment application legibly. Our inability to read or interpret information on the application can result in processing delays and/or application denials.</a:t>
            </a:r>
            <a:endParaRPr dirty="0">
              <a:solidFill>
                <a:schemeClr val="dk1"/>
              </a:solidFill>
            </a:endParaRPr>
          </a:p>
          <a:p>
            <a:pPr marL="457200" lvl="0" indent="-317500" algn="l" rtl="0">
              <a:lnSpc>
                <a:spcPct val="90000"/>
              </a:lnSpc>
              <a:spcBef>
                <a:spcPts val="0"/>
              </a:spcBef>
              <a:spcAft>
                <a:spcPts val="0"/>
              </a:spcAft>
              <a:buClr>
                <a:schemeClr val="dk1"/>
              </a:buClr>
              <a:buSzPts val="1400"/>
              <a:buChar char="●"/>
            </a:pPr>
            <a:r>
              <a:rPr lang="en" dirty="0">
                <a:solidFill>
                  <a:schemeClr val="dk1"/>
                </a:solidFill>
              </a:rPr>
              <a:t>If enrolling a beneficiary via paper application, always use the Health First Health Plans enrollment application provided in the 2022 MA sales kit to complete the enrollment. </a:t>
            </a:r>
            <a:endParaRPr dirty="0">
              <a:solidFill>
                <a:schemeClr val="dk1"/>
              </a:solidFill>
            </a:endParaRPr>
          </a:p>
          <a:p>
            <a:pPr marL="457200" lvl="0" indent="-317500" algn="l" rtl="0">
              <a:lnSpc>
                <a:spcPct val="90000"/>
              </a:lnSpc>
              <a:spcBef>
                <a:spcPts val="1000"/>
              </a:spcBef>
              <a:spcAft>
                <a:spcPts val="0"/>
              </a:spcAft>
              <a:buClr>
                <a:schemeClr val="dk1"/>
              </a:buClr>
              <a:buSzPts val="1400"/>
              <a:buChar char="●"/>
            </a:pPr>
            <a:r>
              <a:rPr lang="en" dirty="0">
                <a:solidFill>
                  <a:schemeClr val="dk1"/>
                </a:solidFill>
              </a:rPr>
              <a:t>Be sure to submit a completed Scope of Appointment along with the enrollment application and the Attestation of Eligibility for an Enrollment Period, the latter only for enrollments conducted outside of AEP.</a:t>
            </a:r>
            <a:endParaRPr dirty="0">
              <a:solidFill>
                <a:schemeClr val="dk1"/>
              </a:solidFill>
            </a:endParaRPr>
          </a:p>
          <a:p>
            <a:pPr marL="457200" lvl="0" indent="-317500" algn="l" rtl="0">
              <a:lnSpc>
                <a:spcPct val="90000"/>
              </a:lnSpc>
              <a:spcBef>
                <a:spcPts val="1000"/>
              </a:spcBef>
              <a:spcAft>
                <a:spcPts val="1000"/>
              </a:spcAft>
              <a:buClr>
                <a:schemeClr val="dk1"/>
              </a:buClr>
              <a:buSzPts val="1400"/>
              <a:buChar char="●"/>
            </a:pPr>
            <a:r>
              <a:rPr lang="en" dirty="0">
                <a:solidFill>
                  <a:schemeClr val="dk1"/>
                </a:solidFill>
              </a:rPr>
              <a:t>Read all required disclosures on the enrollment application to the beneficiary and confirm understanding. As a best practice, have the beneficiary initial next to each paragraph. </a:t>
            </a:r>
            <a:endParaRPr dirty="0">
              <a:solidFill>
                <a:schemeClr val="dk1"/>
              </a:solidFill>
            </a:endParaRPr>
          </a:p>
        </p:txBody>
      </p:sp>
      <p:pic>
        <p:nvPicPr>
          <p:cNvPr id="566" name="Google Shape;566;p55"/>
          <p:cNvPicPr preferRelativeResize="0"/>
          <p:nvPr/>
        </p:nvPicPr>
        <p:blipFill>
          <a:blip r:embed="rId3">
            <a:alphaModFix/>
          </a:blip>
          <a:stretch>
            <a:fillRect/>
          </a:stretch>
        </p:blipFill>
        <p:spPr>
          <a:xfrm>
            <a:off x="7719282" y="4406596"/>
            <a:ext cx="1113016" cy="423901"/>
          </a:xfrm>
          <a:prstGeom prst="rect">
            <a:avLst/>
          </a:prstGeom>
          <a:noFill/>
          <a:ln>
            <a:noFill/>
          </a:ln>
        </p:spPr>
      </p:pic>
      <p:pic>
        <p:nvPicPr>
          <p:cNvPr id="567" name="Google Shape;567;p55"/>
          <p:cNvPicPr preferRelativeResize="0"/>
          <p:nvPr/>
        </p:nvPicPr>
        <p:blipFill>
          <a:blip r:embed="rId4">
            <a:alphaModFix/>
          </a:blip>
          <a:stretch>
            <a:fillRect/>
          </a:stretch>
        </p:blipFill>
        <p:spPr>
          <a:xfrm>
            <a:off x="311700" y="4406612"/>
            <a:ext cx="951131" cy="39193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7"/>
          <p:cNvSpPr txBox="1"/>
          <p:nvPr/>
        </p:nvSpPr>
        <p:spPr>
          <a:xfrm>
            <a:off x="115050" y="1648225"/>
            <a:ext cx="8913900" cy="118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500">
                <a:solidFill>
                  <a:srgbClr val="081458"/>
                </a:solidFill>
                <a:latin typeface="Roboto"/>
                <a:ea typeface="Roboto"/>
                <a:cs typeface="Roboto"/>
                <a:sym typeface="Roboto"/>
              </a:rPr>
              <a:t>Post Enrollment</a:t>
            </a:r>
            <a:endParaRPr sz="6500">
              <a:solidFill>
                <a:srgbClr val="081458"/>
              </a:solidFill>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8"/>
          <p:cNvSpPr txBox="1">
            <a:spLocks noGrp="1"/>
          </p:cNvSpPr>
          <p:nvPr>
            <p:ph type="title"/>
          </p:nvPr>
        </p:nvSpPr>
        <p:spPr>
          <a:xfrm>
            <a:off x="200376" y="274889"/>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Next Steps</a:t>
            </a:r>
            <a:endParaRPr dirty="0"/>
          </a:p>
          <a:p>
            <a:pPr marL="0" lvl="0" indent="0" algn="l" rtl="0">
              <a:spcBef>
                <a:spcPts val="0"/>
              </a:spcBef>
              <a:spcAft>
                <a:spcPts val="0"/>
              </a:spcAft>
              <a:buNone/>
            </a:pPr>
            <a:endParaRPr dirty="0"/>
          </a:p>
        </p:txBody>
      </p:sp>
      <p:sp>
        <p:nvSpPr>
          <p:cNvPr id="434" name="Google Shape;434;p38"/>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8"/>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6" name="Google Shape;436;p38"/>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437" name="Google Shape;437;p38"/>
          <p:cNvSpPr/>
          <p:nvPr/>
        </p:nvSpPr>
        <p:spPr>
          <a:xfrm>
            <a:off x="452575" y="962975"/>
            <a:ext cx="339900" cy="133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8"/>
          <p:cNvSpPr/>
          <p:nvPr/>
        </p:nvSpPr>
        <p:spPr>
          <a:xfrm>
            <a:off x="898675" y="942475"/>
            <a:ext cx="274800" cy="77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8"/>
          <p:cNvSpPr/>
          <p:nvPr/>
        </p:nvSpPr>
        <p:spPr>
          <a:xfrm>
            <a:off x="517675" y="1039075"/>
            <a:ext cx="274800" cy="133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8"/>
          <p:cNvSpPr txBox="1"/>
          <p:nvPr/>
        </p:nvSpPr>
        <p:spPr>
          <a:xfrm>
            <a:off x="404988" y="813825"/>
            <a:ext cx="8111375" cy="3387200"/>
          </a:xfrm>
          <a:prstGeom prst="rect">
            <a:avLst/>
          </a:prstGeom>
          <a:noFill/>
          <a:ln>
            <a:noFill/>
          </a:ln>
        </p:spPr>
        <p:txBody>
          <a:bodyPr spcFirstLastPara="1" wrap="square" lIns="91425" tIns="91425" rIns="91425" bIns="91425" anchor="t" anchorCtr="0">
            <a:noAutofit/>
          </a:bodyPr>
          <a:lstStyle/>
          <a:p>
            <a:pPr marL="342900" indent="-342900">
              <a:lnSpc>
                <a:spcPct val="90000"/>
              </a:lnSpc>
              <a:spcBef>
                <a:spcPts val="1200"/>
              </a:spcBef>
              <a:buFont typeface="+mj-lt"/>
              <a:buAutoNum type="arabicPeriod"/>
            </a:pPr>
            <a:r>
              <a:rPr lang="en" sz="1600" dirty="0">
                <a:latin typeface="Roboto"/>
                <a:ea typeface="Roboto"/>
                <a:cs typeface="Roboto"/>
                <a:sym typeface="Roboto"/>
              </a:rPr>
              <a:t>There will be no email notification to the agent. Agents will need to log back into the Medicare Enrollment Portal and check the beneficiary’s profile for enrollment completion. </a:t>
            </a:r>
          </a:p>
          <a:p>
            <a:pPr marL="342900" indent="-342900">
              <a:lnSpc>
                <a:spcPct val="90000"/>
              </a:lnSpc>
              <a:spcBef>
                <a:spcPts val="1200"/>
              </a:spcBef>
              <a:buFont typeface="+mj-lt"/>
              <a:buAutoNum type="arabicPeriod"/>
            </a:pPr>
            <a:r>
              <a:rPr lang="en" sz="1600" dirty="0">
                <a:latin typeface="Roboto"/>
                <a:ea typeface="Roboto"/>
                <a:cs typeface="Roboto"/>
                <a:sym typeface="Roboto"/>
              </a:rPr>
              <a:t>Electronic applications will be processed within 3-4 business days</a:t>
            </a:r>
          </a:p>
          <a:p>
            <a:pPr marL="342900" lvl="0" indent="-342900">
              <a:lnSpc>
                <a:spcPct val="90000"/>
              </a:lnSpc>
              <a:spcBef>
                <a:spcPts val="1200"/>
              </a:spcBef>
              <a:buFont typeface="+mj-lt"/>
              <a:buAutoNum type="arabicPeriod"/>
            </a:pPr>
            <a:r>
              <a:rPr lang="en" sz="1600" dirty="0">
                <a:solidFill>
                  <a:schemeClr val="dk1"/>
                </a:solidFill>
                <a:latin typeface="Roboto"/>
                <a:ea typeface="Roboto"/>
                <a:cs typeface="Roboto"/>
                <a:sym typeface="Roboto"/>
              </a:rPr>
              <a:t>Paper applications will be processed within 4-5 business days upon receipt</a:t>
            </a:r>
          </a:p>
          <a:p>
            <a:pPr marL="342900" lvl="0" indent="-342900">
              <a:lnSpc>
                <a:spcPct val="90000"/>
              </a:lnSpc>
              <a:spcBef>
                <a:spcPts val="1200"/>
              </a:spcBef>
              <a:buFont typeface="+mj-lt"/>
              <a:buAutoNum type="arabicPeriod"/>
            </a:pPr>
            <a:r>
              <a:rPr lang="en" sz="1600" dirty="0">
                <a:latin typeface="Roboto"/>
                <a:ea typeface="Roboto"/>
                <a:cs typeface="Roboto"/>
                <a:sym typeface="Roboto"/>
              </a:rPr>
              <a:t>Once completed, brokers will see member details within their BoB within 5-10 business days</a:t>
            </a:r>
          </a:p>
          <a:p>
            <a:pPr marL="342900" lvl="0" indent="-342900">
              <a:lnSpc>
                <a:spcPct val="90000"/>
              </a:lnSpc>
              <a:spcBef>
                <a:spcPts val="1200"/>
              </a:spcBef>
              <a:buFont typeface="+mj-lt"/>
              <a:buAutoNum type="arabicPeriod"/>
            </a:pPr>
            <a:r>
              <a:rPr lang="en" sz="1600" dirty="0">
                <a:latin typeface="Roboto"/>
                <a:ea typeface="Roboto"/>
                <a:cs typeface="Roboto"/>
                <a:sym typeface="Roboto"/>
              </a:rPr>
              <a:t>Members will receive their Welcome Kit 10 business days after their enrollment is accepted</a:t>
            </a:r>
          </a:p>
          <a:p>
            <a:pPr marL="342900" lvl="0" indent="-342900">
              <a:lnSpc>
                <a:spcPct val="90000"/>
              </a:lnSpc>
              <a:spcBef>
                <a:spcPts val="1200"/>
              </a:spcBef>
              <a:buFont typeface="+mj-lt"/>
              <a:buAutoNum type="arabicPeriod"/>
            </a:pPr>
            <a:r>
              <a:rPr lang="en" sz="1600" dirty="0">
                <a:latin typeface="Roboto"/>
                <a:ea typeface="Roboto"/>
                <a:cs typeface="Roboto"/>
                <a:sym typeface="Roboto"/>
              </a:rPr>
              <a:t>Members will be able to access their Digital ID Card 24 hours post effectuation from their member portal </a:t>
            </a:r>
            <a:endParaRPr sz="1600" dirty="0">
              <a:latin typeface="Roboto"/>
              <a:ea typeface="Roboto"/>
              <a:cs typeface="Roboto"/>
              <a:sym typeface="Roboto"/>
            </a:endParaRPr>
          </a:p>
          <a:p>
            <a:pPr marL="0" lvl="0" indent="0" algn="l" rtl="0">
              <a:spcBef>
                <a:spcPts val="1000"/>
              </a:spcBef>
              <a:spcAft>
                <a:spcPts val="0"/>
              </a:spcAft>
              <a:buNone/>
            </a:pPr>
            <a:endParaRPr sz="1600" dirty="0">
              <a:highlight>
                <a:schemeClr val="lt1"/>
              </a:highlight>
              <a:latin typeface="Roboto"/>
              <a:ea typeface="Roboto"/>
              <a:cs typeface="Roboto"/>
              <a:sym typeface="Roboto"/>
            </a:endParaRPr>
          </a:p>
          <a:p>
            <a:pPr marL="0" lvl="0" indent="0" algn="ctr" rtl="0">
              <a:spcBef>
                <a:spcPts val="1000"/>
              </a:spcBef>
              <a:spcAft>
                <a:spcPts val="0"/>
              </a:spcAft>
              <a:buNone/>
            </a:pPr>
            <a:endParaRPr sz="1600" dirty="0">
              <a:latin typeface="Roboto"/>
              <a:ea typeface="Roboto"/>
              <a:cs typeface="Roboto"/>
              <a:sym typeface="Roboto"/>
            </a:endParaRPr>
          </a:p>
          <a:p>
            <a:pPr marL="0" lvl="0" indent="0" algn="l" rtl="0">
              <a:spcBef>
                <a:spcPts val="1000"/>
              </a:spcBef>
              <a:spcAft>
                <a:spcPts val="1000"/>
              </a:spcAft>
              <a:buNone/>
            </a:pPr>
            <a:endParaRPr sz="2000" dirty="0">
              <a:latin typeface="Roboto"/>
              <a:ea typeface="Roboto"/>
              <a:cs typeface="Roboto"/>
              <a:sym typeface="Roboto"/>
            </a:endParaRPr>
          </a:p>
        </p:txBody>
      </p:sp>
      <p:pic>
        <p:nvPicPr>
          <p:cNvPr id="441" name="Google Shape;441;p38"/>
          <p:cNvPicPr preferRelativeResize="0"/>
          <p:nvPr/>
        </p:nvPicPr>
        <p:blipFill>
          <a:blip r:embed="rId3">
            <a:alphaModFix/>
          </a:blip>
          <a:stretch>
            <a:fillRect/>
          </a:stretch>
        </p:blipFill>
        <p:spPr>
          <a:xfrm>
            <a:off x="7719282" y="4406596"/>
            <a:ext cx="1113016" cy="423901"/>
          </a:xfrm>
          <a:prstGeom prst="rect">
            <a:avLst/>
          </a:prstGeom>
          <a:noFill/>
          <a:ln>
            <a:noFill/>
          </a:ln>
        </p:spPr>
      </p:pic>
      <p:pic>
        <p:nvPicPr>
          <p:cNvPr id="442" name="Google Shape;442;p38"/>
          <p:cNvPicPr preferRelativeResize="0"/>
          <p:nvPr/>
        </p:nvPicPr>
        <p:blipFill>
          <a:blip r:embed="rId4">
            <a:alphaModFix/>
          </a:blip>
          <a:stretch>
            <a:fillRect/>
          </a:stretch>
        </p:blipFill>
        <p:spPr>
          <a:xfrm>
            <a:off x="311700" y="4406612"/>
            <a:ext cx="951131" cy="39193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56"/>
          <p:cNvSpPr/>
          <p:nvPr/>
        </p:nvSpPr>
        <p:spPr>
          <a:xfrm flipH="1">
            <a:off x="311700" y="1532975"/>
            <a:ext cx="4263600" cy="27003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6"/>
          <p:cNvSpPr/>
          <p:nvPr/>
        </p:nvSpPr>
        <p:spPr>
          <a:xfrm flipH="1">
            <a:off x="4711200" y="1532975"/>
            <a:ext cx="4263600" cy="27003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6"/>
          <p:cNvSpPr txBox="1">
            <a:spLocks noGrp="1"/>
          </p:cNvSpPr>
          <p:nvPr>
            <p:ph type="title"/>
          </p:nvPr>
        </p:nvSpPr>
        <p:spPr>
          <a:xfrm>
            <a:off x="1454700" y="445025"/>
            <a:ext cx="7443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Oscar’s Broker Support Team is here to help</a:t>
            </a:r>
            <a:endParaRPr dirty="0"/>
          </a:p>
        </p:txBody>
      </p:sp>
      <p:sp>
        <p:nvSpPr>
          <p:cNvPr id="575" name="Google Shape;575;p56"/>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6"/>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7" name="Google Shape;577;p56"/>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578" name="Google Shape;578;p56"/>
          <p:cNvPicPr preferRelativeResize="0"/>
          <p:nvPr/>
        </p:nvPicPr>
        <p:blipFill>
          <a:blip r:embed="rId3">
            <a:alphaModFix/>
          </a:blip>
          <a:stretch>
            <a:fillRect/>
          </a:stretch>
        </p:blipFill>
        <p:spPr>
          <a:xfrm>
            <a:off x="342200" y="226925"/>
            <a:ext cx="1021476" cy="1021476"/>
          </a:xfrm>
          <a:prstGeom prst="rect">
            <a:avLst/>
          </a:prstGeom>
          <a:noFill/>
          <a:ln>
            <a:noFill/>
          </a:ln>
        </p:spPr>
      </p:pic>
      <p:sp>
        <p:nvSpPr>
          <p:cNvPr id="579" name="Google Shape;579;p56"/>
          <p:cNvSpPr txBox="1"/>
          <p:nvPr/>
        </p:nvSpPr>
        <p:spPr>
          <a:xfrm>
            <a:off x="342200" y="1616225"/>
            <a:ext cx="4338000" cy="2533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rgbClr val="081458"/>
                </a:solidFill>
                <a:latin typeface="Roboto"/>
                <a:ea typeface="Roboto"/>
                <a:cs typeface="Roboto"/>
                <a:sym typeface="Roboto"/>
              </a:rPr>
              <a:t>✓  Broker account</a:t>
            </a:r>
            <a:r>
              <a:rPr lang="en" sz="1500" b="1">
                <a:solidFill>
                  <a:srgbClr val="4F50FF"/>
                </a:solidFill>
                <a:latin typeface="Roboto"/>
                <a:ea typeface="Roboto"/>
                <a:cs typeface="Roboto"/>
                <a:sym typeface="Roboto"/>
              </a:rPr>
              <a:t> </a:t>
            </a:r>
            <a:r>
              <a:rPr lang="en" sz="1500">
                <a:solidFill>
                  <a:schemeClr val="dk1"/>
                </a:solidFill>
                <a:latin typeface="Roboto"/>
                <a:ea typeface="Roboto"/>
                <a:cs typeface="Roboto"/>
                <a:sym typeface="Roboto"/>
              </a:rPr>
              <a:t>support</a:t>
            </a:r>
            <a:endParaRPr sz="1500">
              <a:solidFill>
                <a:schemeClr val="dk1"/>
              </a:solidFill>
              <a:latin typeface="Roboto"/>
              <a:ea typeface="Roboto"/>
              <a:cs typeface="Roboto"/>
              <a:sym typeface="Roboto"/>
            </a:endParaRPr>
          </a:p>
          <a:p>
            <a:pPr marL="0" lvl="0" indent="0" algn="l" rtl="0">
              <a:spcBef>
                <a:spcPts val="0"/>
              </a:spcBef>
              <a:spcAft>
                <a:spcPts val="0"/>
              </a:spcAft>
              <a:buNone/>
            </a:pPr>
            <a:endParaRPr sz="1500">
              <a:solidFill>
                <a:schemeClr val="dk2"/>
              </a:solidFill>
              <a:latin typeface="Roboto"/>
              <a:ea typeface="Roboto"/>
              <a:cs typeface="Roboto"/>
              <a:sym typeface="Roboto"/>
            </a:endParaRPr>
          </a:p>
          <a:p>
            <a:pPr marL="0" lvl="0" indent="0" algn="l" rtl="0">
              <a:spcBef>
                <a:spcPts val="0"/>
              </a:spcBef>
              <a:spcAft>
                <a:spcPts val="0"/>
              </a:spcAft>
              <a:buNone/>
            </a:pPr>
            <a:r>
              <a:rPr lang="en" sz="1500" b="1">
                <a:solidFill>
                  <a:srgbClr val="081458"/>
                </a:solidFill>
                <a:latin typeface="Roboto"/>
                <a:ea typeface="Roboto"/>
                <a:cs typeface="Roboto"/>
                <a:sym typeface="Roboto"/>
              </a:rPr>
              <a:t>✓  Appointment &amp; certification </a:t>
            </a:r>
            <a:r>
              <a:rPr lang="en" sz="1500">
                <a:solidFill>
                  <a:schemeClr val="dk1"/>
                </a:solidFill>
                <a:latin typeface="Roboto"/>
                <a:ea typeface="Roboto"/>
                <a:cs typeface="Roboto"/>
                <a:sym typeface="Roboto"/>
              </a:rPr>
              <a:t>support</a:t>
            </a:r>
            <a:endParaRPr sz="1500">
              <a:solidFill>
                <a:schemeClr val="dk1"/>
              </a:solidFill>
              <a:latin typeface="Roboto"/>
              <a:ea typeface="Roboto"/>
              <a:cs typeface="Roboto"/>
              <a:sym typeface="Roboto"/>
            </a:endParaRPr>
          </a:p>
          <a:p>
            <a:pPr marL="0" lvl="0" indent="0" algn="l" rtl="0">
              <a:spcBef>
                <a:spcPts val="0"/>
              </a:spcBef>
              <a:spcAft>
                <a:spcPts val="0"/>
              </a:spcAft>
              <a:buNone/>
            </a:pPr>
            <a:endParaRPr sz="1500">
              <a:solidFill>
                <a:schemeClr val="dk2"/>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500" b="1">
                <a:solidFill>
                  <a:srgbClr val="081458"/>
                </a:solidFill>
                <a:latin typeface="Roboto"/>
                <a:ea typeface="Roboto"/>
                <a:cs typeface="Roboto"/>
                <a:sym typeface="Roboto"/>
              </a:rPr>
              <a:t>✓ </a:t>
            </a:r>
            <a:r>
              <a:rPr lang="en" sz="1500" b="1">
                <a:solidFill>
                  <a:srgbClr val="4F50FF"/>
                </a:solidFill>
                <a:latin typeface="Roboto"/>
                <a:ea typeface="Roboto"/>
                <a:cs typeface="Roboto"/>
                <a:sym typeface="Roboto"/>
              </a:rPr>
              <a:t> </a:t>
            </a:r>
            <a:r>
              <a:rPr lang="en" sz="1500">
                <a:solidFill>
                  <a:schemeClr val="dk1"/>
                </a:solidFill>
                <a:latin typeface="Roboto"/>
                <a:ea typeface="Roboto"/>
                <a:cs typeface="Roboto"/>
                <a:sym typeface="Roboto"/>
              </a:rPr>
              <a:t>Commissions</a:t>
            </a:r>
            <a:r>
              <a:rPr lang="en" sz="1500">
                <a:solidFill>
                  <a:schemeClr val="dk2"/>
                </a:solidFill>
                <a:latin typeface="Roboto"/>
                <a:ea typeface="Roboto"/>
                <a:cs typeface="Roboto"/>
                <a:sym typeface="Roboto"/>
              </a:rPr>
              <a:t> </a:t>
            </a:r>
            <a:r>
              <a:rPr lang="en" sz="1500" b="1">
                <a:solidFill>
                  <a:srgbClr val="081458"/>
                </a:solidFill>
                <a:latin typeface="Roboto"/>
                <a:ea typeface="Roboto"/>
                <a:cs typeface="Roboto"/>
                <a:sym typeface="Roboto"/>
              </a:rPr>
              <a:t>escalations</a:t>
            </a:r>
            <a:endParaRPr sz="1500">
              <a:solidFill>
                <a:schemeClr val="dk2"/>
              </a:solidFill>
              <a:latin typeface="Roboto"/>
              <a:ea typeface="Roboto"/>
              <a:cs typeface="Roboto"/>
              <a:sym typeface="Roboto"/>
            </a:endParaRPr>
          </a:p>
          <a:p>
            <a:pPr marL="0" marR="0" lvl="0" indent="0" algn="l" rtl="0">
              <a:lnSpc>
                <a:spcPct val="100000"/>
              </a:lnSpc>
              <a:spcBef>
                <a:spcPts val="0"/>
              </a:spcBef>
              <a:spcAft>
                <a:spcPts val="0"/>
              </a:spcAft>
              <a:buNone/>
            </a:pPr>
            <a:endParaRPr sz="1500" b="1">
              <a:solidFill>
                <a:srgbClr val="081458"/>
              </a:solidFill>
              <a:latin typeface="Roboto"/>
              <a:ea typeface="Roboto"/>
              <a:cs typeface="Roboto"/>
              <a:sym typeface="Roboto"/>
            </a:endParaRPr>
          </a:p>
          <a:p>
            <a:pPr marL="0" marR="0" lvl="0" indent="0" algn="l" rtl="0">
              <a:lnSpc>
                <a:spcPct val="100000"/>
              </a:lnSpc>
              <a:spcBef>
                <a:spcPts val="0"/>
              </a:spcBef>
              <a:spcAft>
                <a:spcPts val="0"/>
              </a:spcAft>
              <a:buNone/>
            </a:pPr>
            <a:r>
              <a:rPr lang="en" sz="1500" b="1">
                <a:solidFill>
                  <a:srgbClr val="081458"/>
                </a:solidFill>
                <a:latin typeface="Roboto"/>
                <a:ea typeface="Roboto"/>
                <a:cs typeface="Roboto"/>
                <a:sym typeface="Roboto"/>
              </a:rPr>
              <a:t>✓  Eligibility </a:t>
            </a:r>
            <a:r>
              <a:rPr lang="en" sz="1500">
                <a:solidFill>
                  <a:schemeClr val="dk1"/>
                </a:solidFill>
                <a:latin typeface="Roboto"/>
                <a:ea typeface="Roboto"/>
                <a:cs typeface="Roboto"/>
                <a:sym typeface="Roboto"/>
              </a:rPr>
              <a:t>inquiries</a:t>
            </a:r>
            <a:endParaRPr sz="1500" b="1">
              <a:solidFill>
                <a:schemeClr val="dk1"/>
              </a:solidFill>
              <a:latin typeface="Roboto"/>
              <a:ea typeface="Roboto"/>
              <a:cs typeface="Roboto"/>
              <a:sym typeface="Roboto"/>
            </a:endParaRPr>
          </a:p>
          <a:p>
            <a:pPr marL="0" marR="0" lvl="0" indent="0" algn="l" rtl="0">
              <a:lnSpc>
                <a:spcPct val="100000"/>
              </a:lnSpc>
              <a:spcBef>
                <a:spcPts val="0"/>
              </a:spcBef>
              <a:spcAft>
                <a:spcPts val="0"/>
              </a:spcAft>
              <a:buNone/>
            </a:pPr>
            <a:endParaRPr sz="1500" b="1">
              <a:solidFill>
                <a:srgbClr val="4F50FF"/>
              </a:solidFill>
              <a:latin typeface="Roboto"/>
              <a:ea typeface="Roboto"/>
              <a:cs typeface="Roboto"/>
              <a:sym typeface="Roboto"/>
            </a:endParaRPr>
          </a:p>
          <a:p>
            <a:pPr marL="0" lvl="0" indent="0" algn="l" rtl="0">
              <a:spcBef>
                <a:spcPts val="0"/>
              </a:spcBef>
              <a:spcAft>
                <a:spcPts val="0"/>
              </a:spcAft>
              <a:buNone/>
            </a:pPr>
            <a:r>
              <a:rPr lang="en" sz="1500" b="1">
                <a:solidFill>
                  <a:srgbClr val="081458"/>
                </a:solidFill>
                <a:latin typeface="Roboto"/>
                <a:ea typeface="Roboto"/>
                <a:cs typeface="Roboto"/>
                <a:sym typeface="Roboto"/>
              </a:rPr>
              <a:t>✓  Member</a:t>
            </a:r>
            <a:r>
              <a:rPr lang="en" sz="1500" b="1">
                <a:solidFill>
                  <a:srgbClr val="4F50FF"/>
                </a:solidFill>
                <a:latin typeface="Roboto"/>
                <a:ea typeface="Roboto"/>
                <a:cs typeface="Roboto"/>
                <a:sym typeface="Roboto"/>
              </a:rPr>
              <a:t> </a:t>
            </a:r>
            <a:r>
              <a:rPr lang="en" sz="1500">
                <a:solidFill>
                  <a:schemeClr val="dk1"/>
                </a:solidFill>
                <a:latin typeface="Roboto"/>
                <a:ea typeface="Roboto"/>
                <a:cs typeface="Roboto"/>
                <a:sym typeface="Roboto"/>
              </a:rPr>
              <a:t>inquiries &amp; support</a:t>
            </a:r>
            <a:endParaRPr sz="1500">
              <a:solidFill>
                <a:schemeClr val="dk1"/>
              </a:solidFill>
              <a:latin typeface="Roboto"/>
              <a:ea typeface="Roboto"/>
              <a:cs typeface="Roboto"/>
              <a:sym typeface="Roboto"/>
            </a:endParaRPr>
          </a:p>
          <a:p>
            <a:pPr marL="0" lvl="0" indent="0" algn="l" rtl="0">
              <a:spcBef>
                <a:spcPts val="0"/>
              </a:spcBef>
              <a:spcAft>
                <a:spcPts val="0"/>
              </a:spcAft>
              <a:buNone/>
            </a:pPr>
            <a:endParaRPr sz="1500">
              <a:solidFill>
                <a:schemeClr val="dk2"/>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500" b="1">
                <a:solidFill>
                  <a:srgbClr val="081458"/>
                </a:solidFill>
                <a:latin typeface="Roboto"/>
                <a:ea typeface="Roboto"/>
                <a:cs typeface="Roboto"/>
                <a:sym typeface="Roboto"/>
              </a:rPr>
              <a:t>✓  Network/Rx</a:t>
            </a:r>
            <a:r>
              <a:rPr lang="en" sz="1500" b="1">
                <a:solidFill>
                  <a:srgbClr val="4F50FF"/>
                </a:solidFill>
                <a:latin typeface="Roboto"/>
                <a:ea typeface="Roboto"/>
                <a:cs typeface="Roboto"/>
                <a:sym typeface="Roboto"/>
              </a:rPr>
              <a:t> </a:t>
            </a:r>
            <a:r>
              <a:rPr lang="en" sz="1500">
                <a:solidFill>
                  <a:schemeClr val="dk1"/>
                </a:solidFill>
                <a:latin typeface="Roboto"/>
                <a:ea typeface="Roboto"/>
                <a:cs typeface="Roboto"/>
                <a:sym typeface="Roboto"/>
              </a:rPr>
              <a:t>support</a:t>
            </a:r>
            <a:endParaRPr sz="1500">
              <a:solidFill>
                <a:schemeClr val="dk1"/>
              </a:solidFill>
              <a:latin typeface="Roboto"/>
              <a:ea typeface="Roboto"/>
              <a:cs typeface="Roboto"/>
              <a:sym typeface="Roboto"/>
            </a:endParaRPr>
          </a:p>
        </p:txBody>
      </p:sp>
      <p:sp>
        <p:nvSpPr>
          <p:cNvPr id="580" name="Google Shape;580;p56"/>
          <p:cNvSpPr txBox="1"/>
          <p:nvPr/>
        </p:nvSpPr>
        <p:spPr>
          <a:xfrm>
            <a:off x="5752200" y="3741513"/>
            <a:ext cx="2132100" cy="259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None/>
            </a:pPr>
            <a:r>
              <a:rPr lang="en" sz="1500">
                <a:solidFill>
                  <a:schemeClr val="dk1"/>
                </a:solidFill>
                <a:latin typeface="Roboto"/>
                <a:ea typeface="Roboto"/>
                <a:cs typeface="Roboto"/>
                <a:sym typeface="Roboto"/>
              </a:rPr>
              <a:t>877-693-6489</a:t>
            </a:r>
            <a:endParaRPr sz="1500">
              <a:solidFill>
                <a:schemeClr val="dk1"/>
              </a:solidFill>
              <a:latin typeface="Roboto"/>
              <a:ea typeface="Roboto"/>
              <a:cs typeface="Roboto"/>
              <a:sym typeface="Roboto"/>
            </a:endParaRPr>
          </a:p>
        </p:txBody>
      </p:sp>
      <p:sp>
        <p:nvSpPr>
          <p:cNvPr id="581" name="Google Shape;581;p56"/>
          <p:cNvSpPr txBox="1"/>
          <p:nvPr/>
        </p:nvSpPr>
        <p:spPr>
          <a:xfrm>
            <a:off x="5524800" y="3068400"/>
            <a:ext cx="2586900" cy="259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Clr>
                <a:srgbClr val="000000"/>
              </a:buClr>
              <a:buSzPts val="1100"/>
              <a:buFont typeface="Arial"/>
              <a:buNone/>
            </a:pPr>
            <a:r>
              <a:rPr lang="en" sz="1500" u="sng">
                <a:solidFill>
                  <a:schemeClr val="hlink"/>
                </a:solidFill>
                <a:latin typeface="Roboto"/>
                <a:ea typeface="Roboto"/>
                <a:cs typeface="Roboto"/>
                <a:sym typeface="Roboto"/>
                <a:hlinkClick r:id="rId4"/>
              </a:rPr>
              <a:t>hf-brokers@plusoscar.com</a:t>
            </a:r>
            <a:endParaRPr sz="1500">
              <a:solidFill>
                <a:srgbClr val="595959"/>
              </a:solidFill>
              <a:latin typeface="Roboto"/>
              <a:ea typeface="Roboto"/>
              <a:cs typeface="Roboto"/>
              <a:sym typeface="Roboto"/>
            </a:endParaRPr>
          </a:p>
        </p:txBody>
      </p:sp>
      <p:sp>
        <p:nvSpPr>
          <p:cNvPr id="582" name="Google Shape;582;p56"/>
          <p:cNvSpPr txBox="1"/>
          <p:nvPr/>
        </p:nvSpPr>
        <p:spPr>
          <a:xfrm>
            <a:off x="4737900" y="1609175"/>
            <a:ext cx="4160700" cy="37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solidFill>
                  <a:srgbClr val="081458"/>
                </a:solidFill>
                <a:latin typeface="Roboto"/>
                <a:ea typeface="Roboto"/>
                <a:cs typeface="Roboto"/>
                <a:sym typeface="Roboto"/>
              </a:rPr>
              <a:t>Monday through Friday 8:00am - 6:00pm EST</a:t>
            </a:r>
            <a:endParaRPr sz="1500" b="1">
              <a:solidFill>
                <a:srgbClr val="081458"/>
              </a:solidFill>
            </a:endParaRPr>
          </a:p>
        </p:txBody>
      </p:sp>
      <p:pic>
        <p:nvPicPr>
          <p:cNvPr id="583" name="Google Shape;583;p56"/>
          <p:cNvPicPr preferRelativeResize="0"/>
          <p:nvPr/>
        </p:nvPicPr>
        <p:blipFill>
          <a:blip r:embed="rId5">
            <a:alphaModFix/>
          </a:blip>
          <a:stretch>
            <a:fillRect/>
          </a:stretch>
        </p:blipFill>
        <p:spPr>
          <a:xfrm>
            <a:off x="6355821" y="2027000"/>
            <a:ext cx="924859" cy="925751"/>
          </a:xfrm>
          <a:prstGeom prst="rect">
            <a:avLst/>
          </a:prstGeom>
          <a:noFill/>
          <a:ln>
            <a:noFill/>
          </a:ln>
        </p:spPr>
      </p:pic>
      <p:sp>
        <p:nvSpPr>
          <p:cNvPr id="584" name="Google Shape;584;p56"/>
          <p:cNvSpPr txBox="1"/>
          <p:nvPr/>
        </p:nvSpPr>
        <p:spPr>
          <a:xfrm>
            <a:off x="4859400" y="3367350"/>
            <a:ext cx="3917700" cy="259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1200"/>
              </a:spcBef>
              <a:spcAft>
                <a:spcPts val="1200"/>
              </a:spcAft>
              <a:buClr>
                <a:srgbClr val="000000"/>
              </a:buClr>
              <a:buSzPts val="1100"/>
              <a:buFont typeface="Arial"/>
              <a:buNone/>
            </a:pPr>
            <a:r>
              <a:rPr lang="en" sz="1500" u="sng">
                <a:solidFill>
                  <a:schemeClr val="hlink"/>
                </a:solidFill>
                <a:latin typeface="Roboto"/>
                <a:ea typeface="Roboto"/>
                <a:cs typeface="Roboto"/>
                <a:sym typeface="Roboto"/>
                <a:hlinkClick r:id="rId6"/>
              </a:rPr>
              <a:t>hf-brokercommissions@plusoscar.com</a:t>
            </a:r>
            <a:endParaRPr sz="1500">
              <a:solidFill>
                <a:srgbClr val="595959"/>
              </a:solidFill>
              <a:latin typeface="Roboto"/>
              <a:ea typeface="Roboto"/>
              <a:cs typeface="Roboto"/>
              <a:sym typeface="Roboto"/>
            </a:endParaRPr>
          </a:p>
        </p:txBody>
      </p:sp>
      <p:pic>
        <p:nvPicPr>
          <p:cNvPr id="585" name="Google Shape;585;p56"/>
          <p:cNvPicPr preferRelativeResize="0"/>
          <p:nvPr/>
        </p:nvPicPr>
        <p:blipFill>
          <a:blip r:embed="rId7">
            <a:alphaModFix/>
          </a:blip>
          <a:stretch>
            <a:fillRect/>
          </a:stretch>
        </p:blipFill>
        <p:spPr>
          <a:xfrm>
            <a:off x="7719282" y="4406596"/>
            <a:ext cx="1113016" cy="423901"/>
          </a:xfrm>
          <a:prstGeom prst="rect">
            <a:avLst/>
          </a:prstGeom>
          <a:noFill/>
          <a:ln>
            <a:noFill/>
          </a:ln>
        </p:spPr>
      </p:pic>
      <p:pic>
        <p:nvPicPr>
          <p:cNvPr id="586" name="Google Shape;586;p56"/>
          <p:cNvPicPr preferRelativeResize="0"/>
          <p:nvPr/>
        </p:nvPicPr>
        <p:blipFill>
          <a:blip r:embed="rId8">
            <a:alphaModFix/>
          </a:blip>
          <a:stretch>
            <a:fillRect/>
          </a:stretch>
        </p:blipFill>
        <p:spPr>
          <a:xfrm>
            <a:off x="311700" y="4406612"/>
            <a:ext cx="951131" cy="39193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0E0BDC0B-7D52-435C-8678-6E2C4C59B3CD}"/>
              </a:ext>
            </a:extLst>
          </p:cNvPr>
          <p:cNvPicPr>
            <a:picLocks noChangeAspect="1"/>
          </p:cNvPicPr>
          <p:nvPr/>
        </p:nvPicPr>
        <p:blipFill>
          <a:blip r:embed="rId3"/>
          <a:stretch>
            <a:fillRect/>
          </a:stretch>
        </p:blipFill>
        <p:spPr>
          <a:xfrm>
            <a:off x="3223230" y="1795346"/>
            <a:ext cx="2557654" cy="2594569"/>
          </a:xfrm>
          <a:prstGeom prst="rect">
            <a:avLst/>
          </a:prstGeom>
          <a:ln w="3175">
            <a:solidFill>
              <a:schemeClr val="tx1"/>
            </a:solidFill>
          </a:ln>
        </p:spPr>
      </p:pic>
      <p:sp>
        <p:nvSpPr>
          <p:cNvPr id="621" name="Google Shape;621;p53"/>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53"/>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3" name="Google Shape;623;p53"/>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624" name="Google Shape;624;p53"/>
          <p:cNvPicPr preferRelativeResize="0"/>
          <p:nvPr/>
        </p:nvPicPr>
        <p:blipFill>
          <a:blip r:embed="rId4">
            <a:alphaModFix/>
          </a:blip>
          <a:stretch>
            <a:fillRect/>
          </a:stretch>
        </p:blipFill>
        <p:spPr>
          <a:xfrm>
            <a:off x="342200" y="226925"/>
            <a:ext cx="1021476" cy="1021476"/>
          </a:xfrm>
          <a:prstGeom prst="rect">
            <a:avLst/>
          </a:prstGeom>
          <a:noFill/>
          <a:ln>
            <a:noFill/>
          </a:ln>
        </p:spPr>
      </p:pic>
      <p:pic>
        <p:nvPicPr>
          <p:cNvPr id="631" name="Google Shape;631;p53"/>
          <p:cNvPicPr preferRelativeResize="0"/>
          <p:nvPr/>
        </p:nvPicPr>
        <p:blipFill>
          <a:blip r:embed="rId5">
            <a:alphaModFix/>
          </a:blip>
          <a:stretch>
            <a:fillRect/>
          </a:stretch>
        </p:blipFill>
        <p:spPr>
          <a:xfrm>
            <a:off x="7719282" y="4406596"/>
            <a:ext cx="1113016" cy="423901"/>
          </a:xfrm>
          <a:prstGeom prst="rect">
            <a:avLst/>
          </a:prstGeom>
          <a:noFill/>
          <a:ln>
            <a:noFill/>
          </a:ln>
        </p:spPr>
      </p:pic>
      <p:pic>
        <p:nvPicPr>
          <p:cNvPr id="632" name="Google Shape;632;p53"/>
          <p:cNvPicPr preferRelativeResize="0"/>
          <p:nvPr/>
        </p:nvPicPr>
        <p:blipFill>
          <a:blip r:embed="rId6">
            <a:alphaModFix/>
          </a:blip>
          <a:stretch>
            <a:fillRect/>
          </a:stretch>
        </p:blipFill>
        <p:spPr>
          <a:xfrm>
            <a:off x="311700" y="4406612"/>
            <a:ext cx="951131" cy="391937"/>
          </a:xfrm>
          <a:prstGeom prst="rect">
            <a:avLst/>
          </a:prstGeom>
          <a:noFill/>
          <a:ln>
            <a:noFill/>
          </a:ln>
        </p:spPr>
      </p:pic>
      <p:sp>
        <p:nvSpPr>
          <p:cNvPr id="2" name="Rectangle 1"/>
          <p:cNvSpPr/>
          <p:nvPr/>
        </p:nvSpPr>
        <p:spPr>
          <a:xfrm>
            <a:off x="158072" y="1730720"/>
            <a:ext cx="2821287" cy="507831"/>
          </a:xfrm>
          <a:prstGeom prst="rect">
            <a:avLst/>
          </a:prstGeom>
        </p:spPr>
        <p:txBody>
          <a:bodyPr wrap="square">
            <a:spAutoFit/>
          </a:bodyPr>
          <a:lstStyle/>
          <a:p>
            <a:pPr marL="173038" indent="-173038">
              <a:spcAft>
                <a:spcPts val="600"/>
              </a:spcAft>
              <a:buFont typeface="Arial" panose="020B0604020202020204" pitchFamily="34" charset="0"/>
              <a:buChar char="•"/>
            </a:pPr>
            <a:r>
              <a:rPr lang="en-US" sz="1100" dirty="0">
                <a:latin typeface="Segoe UI" panose="020B0502040204020203" pitchFamily="34" charset="0"/>
              </a:rPr>
              <a:t>Start at Oscar’s </a:t>
            </a:r>
            <a:r>
              <a:rPr lang="en-US" sz="1100" dirty="0">
                <a:latin typeface="Segoe UI" panose="020B0502040204020203" pitchFamily="34" charset="0"/>
                <a:hlinkClick r:id="rId7"/>
              </a:rPr>
              <a:t>Zendesk Help Center</a:t>
            </a:r>
            <a:endParaRPr lang="en-US" sz="1100" dirty="0">
              <a:latin typeface="Segoe UI" panose="020B0502040204020203" pitchFamily="34" charset="0"/>
            </a:endParaRPr>
          </a:p>
          <a:p>
            <a:pPr marL="173038" indent="-173038">
              <a:spcAft>
                <a:spcPts val="600"/>
              </a:spcAft>
              <a:buFont typeface="Arial" panose="020B0604020202020204" pitchFamily="34" charset="0"/>
              <a:buChar char="•"/>
            </a:pPr>
            <a:r>
              <a:rPr lang="en-US" sz="1100" dirty="0">
                <a:latin typeface="Segoe UI" panose="020B0502040204020203" pitchFamily="34" charset="0"/>
              </a:rPr>
              <a:t>Click "Sign in" from the top right </a:t>
            </a:r>
          </a:p>
        </p:txBody>
      </p:sp>
      <p:pic>
        <p:nvPicPr>
          <p:cNvPr id="4" name="Picture 3" descr="Graphical user interface, application&#10;&#10;Description automatically generated">
            <a:extLst>
              <a:ext uri="{FF2B5EF4-FFF2-40B4-BE49-F238E27FC236}">
                <a16:creationId xmlns:a16="http://schemas.microsoft.com/office/drawing/2014/main" id="{53CD61E5-7E1A-4B45-B888-319B17987862}"/>
              </a:ext>
            </a:extLst>
          </p:cNvPr>
          <p:cNvPicPr>
            <a:picLocks noChangeAspect="1"/>
          </p:cNvPicPr>
          <p:nvPr/>
        </p:nvPicPr>
        <p:blipFill>
          <a:blip r:embed="rId8">
            <a:alphaModFix/>
          </a:blip>
          <a:stretch>
            <a:fillRect/>
          </a:stretch>
        </p:blipFill>
        <p:spPr>
          <a:xfrm>
            <a:off x="238657" y="2395018"/>
            <a:ext cx="2889475" cy="1427303"/>
          </a:xfrm>
          <a:prstGeom prst="rect">
            <a:avLst/>
          </a:prstGeom>
          <a:ln w="3175">
            <a:solidFill>
              <a:schemeClr val="tx1"/>
            </a:solidFill>
          </a:ln>
        </p:spPr>
      </p:pic>
      <p:sp>
        <p:nvSpPr>
          <p:cNvPr id="5" name="TextBox 4">
            <a:extLst>
              <a:ext uri="{FF2B5EF4-FFF2-40B4-BE49-F238E27FC236}">
                <a16:creationId xmlns:a16="http://schemas.microsoft.com/office/drawing/2014/main" id="{967D1E98-973E-4FDF-9732-E7E7404435A6}"/>
              </a:ext>
            </a:extLst>
          </p:cNvPr>
          <p:cNvSpPr txBox="1"/>
          <p:nvPr/>
        </p:nvSpPr>
        <p:spPr>
          <a:xfrm>
            <a:off x="5853545" y="1730720"/>
            <a:ext cx="2906092" cy="2723823"/>
          </a:xfrm>
          <a:prstGeom prst="rect">
            <a:avLst/>
          </a:prstGeom>
          <a:noFill/>
        </p:spPr>
        <p:txBody>
          <a:bodyPr wrap="square" rtlCol="0">
            <a:spAutoFit/>
          </a:bodyPr>
          <a:lstStyle/>
          <a:p>
            <a:pPr marL="173038" indent="-173038">
              <a:spcAft>
                <a:spcPts val="600"/>
              </a:spcAft>
              <a:buFont typeface="Arial" panose="020B0604020202020204" pitchFamily="34" charset="0"/>
              <a:buChar char="•"/>
            </a:pPr>
            <a:r>
              <a:rPr lang="en-US" sz="1100" dirty="0">
                <a:latin typeface="Segoe UI" panose="020B0502040204020203" pitchFamily="34" charset="0"/>
              </a:rPr>
              <a:t>A pop-up window will prompt you to sign in. If you don’t have an account, select "Sign up" next to "New to Oscar Health?" </a:t>
            </a:r>
          </a:p>
          <a:p>
            <a:pPr marL="173038" indent="-173038">
              <a:spcAft>
                <a:spcPts val="600"/>
              </a:spcAft>
              <a:buFont typeface="Arial" panose="020B0604020202020204" pitchFamily="34" charset="0"/>
              <a:buChar char="•"/>
            </a:pPr>
            <a:r>
              <a:rPr lang="en-US" sz="1100" dirty="0">
                <a:latin typeface="Segoe UI" panose="020B0502040204020203" pitchFamily="34" charset="0"/>
              </a:rPr>
              <a:t>Submit your full name and email address</a:t>
            </a:r>
          </a:p>
          <a:p>
            <a:pPr marL="173038" indent="-173038">
              <a:spcAft>
                <a:spcPts val="600"/>
              </a:spcAft>
              <a:buFont typeface="Arial" panose="020B0604020202020204" pitchFamily="34" charset="0"/>
              <a:buChar char="•"/>
            </a:pPr>
            <a:r>
              <a:rPr lang="en-US" sz="1100" dirty="0">
                <a:latin typeface="Segoe UI" panose="020B0502040204020203" pitchFamily="34" charset="0"/>
              </a:rPr>
              <a:t>Click the blue "Sign up" button. Look for an email to complete account set-up.</a:t>
            </a:r>
          </a:p>
          <a:p>
            <a:pPr marL="173038" indent="-173038">
              <a:spcAft>
                <a:spcPts val="600"/>
              </a:spcAft>
              <a:buFont typeface="Arial" panose="020B0604020202020204" pitchFamily="34" charset="0"/>
              <a:buChar char="•"/>
            </a:pPr>
            <a:r>
              <a:rPr lang="en-US" sz="1100" dirty="0">
                <a:latin typeface="Segoe UI" panose="020B0502040204020203" pitchFamily="34" charset="0"/>
              </a:rPr>
              <a:t>From your inbox, look for "Welcome to Oscar Health." Click the link to complete creating your password.</a:t>
            </a:r>
          </a:p>
          <a:p>
            <a:pPr marL="173038" indent="-173038">
              <a:spcAft>
                <a:spcPts val="600"/>
              </a:spcAft>
              <a:buFont typeface="Arial" panose="020B0604020202020204" pitchFamily="34" charset="0"/>
              <a:buChar char="•"/>
            </a:pPr>
            <a:r>
              <a:rPr lang="en-US" sz="1100" dirty="0">
                <a:latin typeface="Segoe UI" panose="020B0502040204020203" pitchFamily="34" charset="0"/>
              </a:rPr>
              <a:t>You can now successfully communicate to/from, via email, with Oscar.</a:t>
            </a:r>
          </a:p>
          <a:p>
            <a:endParaRPr lang="en-US" dirty="0"/>
          </a:p>
        </p:txBody>
      </p:sp>
      <p:sp>
        <p:nvSpPr>
          <p:cNvPr id="6" name="Rectangle 5">
            <a:extLst>
              <a:ext uri="{FF2B5EF4-FFF2-40B4-BE49-F238E27FC236}">
                <a16:creationId xmlns:a16="http://schemas.microsoft.com/office/drawing/2014/main" id="{452697A4-B175-4856-9A0E-C996599AE89C}"/>
              </a:ext>
            </a:extLst>
          </p:cNvPr>
          <p:cNvSpPr/>
          <p:nvPr/>
        </p:nvSpPr>
        <p:spPr>
          <a:xfrm>
            <a:off x="2851192" y="2386951"/>
            <a:ext cx="256334" cy="16912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7398376-3DA8-4E42-9638-A46D73A82FE1}"/>
              </a:ext>
            </a:extLst>
          </p:cNvPr>
          <p:cNvSpPr/>
          <p:nvPr/>
        </p:nvSpPr>
        <p:spPr>
          <a:xfrm>
            <a:off x="4052453" y="3684599"/>
            <a:ext cx="339436" cy="208606"/>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4030FD3-2300-4BC0-B5EF-74473AEC2708}"/>
              </a:ext>
            </a:extLst>
          </p:cNvPr>
          <p:cNvSpPr txBox="1"/>
          <p:nvPr/>
        </p:nvSpPr>
        <p:spPr>
          <a:xfrm>
            <a:off x="1454699" y="949321"/>
            <a:ext cx="7176683" cy="523220"/>
          </a:xfrm>
          <a:prstGeom prst="rect">
            <a:avLst/>
          </a:prstGeom>
          <a:noFill/>
        </p:spPr>
        <p:txBody>
          <a:bodyPr wrap="square" rtlCol="0">
            <a:spAutoFit/>
          </a:bodyPr>
          <a:lstStyle/>
          <a:p>
            <a:r>
              <a:rPr lang="en-US" sz="1400" dirty="0">
                <a:latin typeface="Segoe UI" panose="020B0502040204020203" pitchFamily="34" charset="0"/>
              </a:rPr>
              <a:t>In order for brokers to communicate with Oscar through the designated emails provided, you will need to create an account through Zendesk. Follow the below steps.</a:t>
            </a:r>
            <a:endParaRPr lang="en-US" dirty="0"/>
          </a:p>
        </p:txBody>
      </p:sp>
      <p:sp>
        <p:nvSpPr>
          <p:cNvPr id="23" name="Google Shape;449;p39">
            <a:extLst>
              <a:ext uri="{FF2B5EF4-FFF2-40B4-BE49-F238E27FC236}">
                <a16:creationId xmlns:a16="http://schemas.microsoft.com/office/drawing/2014/main" id="{B5412906-B469-46A2-9AB8-74399BA139FA}"/>
              </a:ext>
            </a:extLst>
          </p:cNvPr>
          <p:cNvSpPr txBox="1">
            <a:spLocks noGrp="1"/>
          </p:cNvSpPr>
          <p:nvPr>
            <p:ph type="title"/>
          </p:nvPr>
        </p:nvSpPr>
        <p:spPr>
          <a:xfrm>
            <a:off x="1454700" y="445025"/>
            <a:ext cx="7443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Creating Your Zendesk Account</a:t>
            </a:r>
            <a:endParaRPr dirty="0"/>
          </a:p>
        </p:txBody>
      </p:sp>
    </p:spTree>
    <p:extLst>
      <p:ext uri="{BB962C8B-B14F-4D97-AF65-F5344CB8AC3E}">
        <p14:creationId xmlns:p14="http://schemas.microsoft.com/office/powerpoint/2010/main" val="22361835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38"/>
          <p:cNvSpPr txBox="1">
            <a:spLocks noGrp="1"/>
          </p:cNvSpPr>
          <p:nvPr>
            <p:ph type="title"/>
          </p:nvPr>
        </p:nvSpPr>
        <p:spPr>
          <a:xfrm>
            <a:off x="311700" y="445024"/>
            <a:ext cx="8520600" cy="1002775"/>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800" dirty="0">
                <a:latin typeface="+mn-lt"/>
                <a:ea typeface="Roboto"/>
                <a:cs typeface="Roboto"/>
                <a:sym typeface="Roboto"/>
              </a:rPr>
              <a:t>Health First Health Plans Broker Services is available:</a:t>
            </a:r>
            <a:br>
              <a:rPr lang="en" sz="2800" dirty="0">
                <a:latin typeface="+mn-lt"/>
                <a:ea typeface="Roboto"/>
                <a:cs typeface="Roboto"/>
                <a:sym typeface="Roboto"/>
              </a:rPr>
            </a:br>
            <a:r>
              <a:rPr lang="en" sz="2800" dirty="0">
                <a:latin typeface="+mn-lt"/>
                <a:ea typeface="Roboto"/>
                <a:cs typeface="Roboto"/>
                <a:sym typeface="Roboto"/>
              </a:rPr>
              <a:t>Monday through Friday 8:00 a.m. </a:t>
            </a:r>
            <a:r>
              <a:rPr lang="en">
                <a:latin typeface="+mn-lt"/>
                <a:ea typeface="Roboto"/>
                <a:cs typeface="Roboto"/>
                <a:sym typeface="Roboto"/>
              </a:rPr>
              <a:t>to </a:t>
            </a:r>
            <a:r>
              <a:rPr lang="en" sz="2800">
                <a:latin typeface="+mn-lt"/>
                <a:ea typeface="Roboto"/>
                <a:cs typeface="Roboto"/>
                <a:sym typeface="Roboto"/>
              </a:rPr>
              <a:t>5:00 p.m.</a:t>
            </a:r>
            <a:endParaRPr dirty="0"/>
          </a:p>
        </p:txBody>
      </p:sp>
      <p:sp>
        <p:nvSpPr>
          <p:cNvPr id="434" name="Google Shape;434;p38"/>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8"/>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6" name="Google Shape;436;p38"/>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438" name="Google Shape;438;p38"/>
          <p:cNvSpPr/>
          <p:nvPr/>
        </p:nvSpPr>
        <p:spPr>
          <a:xfrm>
            <a:off x="898675" y="942475"/>
            <a:ext cx="274800" cy="77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8"/>
          <p:cNvSpPr txBox="1"/>
          <p:nvPr/>
        </p:nvSpPr>
        <p:spPr>
          <a:xfrm>
            <a:off x="311700" y="1814026"/>
            <a:ext cx="7572475" cy="188585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latin typeface="Roboto"/>
                <a:ea typeface="Roboto"/>
                <a:cs typeface="Roboto"/>
                <a:sym typeface="Roboto"/>
              </a:rPr>
              <a:t>For questions contact us at: </a:t>
            </a:r>
            <a:br>
              <a:rPr lang="en" sz="2000" dirty="0">
                <a:latin typeface="Roboto"/>
                <a:ea typeface="Roboto"/>
                <a:cs typeface="Roboto"/>
                <a:sym typeface="Roboto"/>
              </a:rPr>
            </a:br>
            <a:r>
              <a:rPr lang="en" sz="2000" dirty="0">
                <a:latin typeface="Roboto"/>
                <a:ea typeface="Roboto"/>
                <a:cs typeface="Roboto"/>
                <a:sym typeface="Roboto"/>
              </a:rPr>
              <a:t>321.434.5265 or </a:t>
            </a:r>
            <a:r>
              <a:rPr lang="en" sz="2000" dirty="0">
                <a:latin typeface="Roboto"/>
                <a:ea typeface="Roboto"/>
                <a:cs typeface="Roboto"/>
                <a:sym typeface="Roboto"/>
                <a:hlinkClick r:id="rId3"/>
              </a:rPr>
              <a:t>HFBroker@HF.org</a:t>
            </a:r>
            <a:r>
              <a:rPr lang="en" sz="2000" dirty="0">
                <a:latin typeface="Roboto"/>
                <a:ea typeface="Roboto"/>
                <a:cs typeface="Roboto"/>
                <a:sym typeface="Roboto"/>
              </a:rPr>
              <a:t> </a:t>
            </a:r>
            <a:endParaRPr sz="2000" dirty="0">
              <a:highlight>
                <a:schemeClr val="lt1"/>
              </a:highlight>
              <a:latin typeface="Roboto"/>
              <a:ea typeface="Roboto"/>
              <a:cs typeface="Roboto"/>
              <a:sym typeface="Roboto"/>
            </a:endParaRPr>
          </a:p>
          <a:p>
            <a:pPr marL="0" lvl="0" indent="0" algn="ctr" rtl="0">
              <a:spcBef>
                <a:spcPts val="1000"/>
              </a:spcBef>
              <a:spcAft>
                <a:spcPts val="0"/>
              </a:spcAft>
              <a:buNone/>
            </a:pPr>
            <a:endParaRPr sz="1600" dirty="0">
              <a:latin typeface="Roboto"/>
              <a:ea typeface="Roboto"/>
              <a:cs typeface="Roboto"/>
              <a:sym typeface="Roboto"/>
            </a:endParaRPr>
          </a:p>
          <a:p>
            <a:pPr marL="0" lvl="0" indent="0" algn="l" rtl="0">
              <a:spcBef>
                <a:spcPts val="1000"/>
              </a:spcBef>
              <a:spcAft>
                <a:spcPts val="1000"/>
              </a:spcAft>
              <a:buNone/>
            </a:pPr>
            <a:endParaRPr sz="2000" dirty="0">
              <a:latin typeface="Roboto"/>
              <a:ea typeface="Roboto"/>
              <a:cs typeface="Roboto"/>
              <a:sym typeface="Roboto"/>
            </a:endParaRPr>
          </a:p>
        </p:txBody>
      </p:sp>
      <p:pic>
        <p:nvPicPr>
          <p:cNvPr id="441" name="Google Shape;441;p38"/>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442" name="Google Shape;442;p38"/>
          <p:cNvPicPr preferRelativeResize="0"/>
          <p:nvPr/>
        </p:nvPicPr>
        <p:blipFill>
          <a:blip r:embed="rId5">
            <a:alphaModFix/>
          </a:blip>
          <a:stretch>
            <a:fillRect/>
          </a:stretch>
        </p:blipFill>
        <p:spPr>
          <a:xfrm>
            <a:off x="311700" y="4406612"/>
            <a:ext cx="951131" cy="391937"/>
          </a:xfrm>
          <a:prstGeom prst="rect">
            <a:avLst/>
          </a:prstGeom>
          <a:noFill/>
          <a:ln>
            <a:noFill/>
          </a:ln>
        </p:spPr>
      </p:pic>
    </p:spTree>
    <p:extLst>
      <p:ext uri="{BB962C8B-B14F-4D97-AF65-F5344CB8AC3E}">
        <p14:creationId xmlns:p14="http://schemas.microsoft.com/office/powerpoint/2010/main" val="372251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0" y="15988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Locating your </a:t>
            </a:r>
            <a:r>
              <a:rPr lang="en" dirty="0" err="1"/>
              <a:t>BoB</a:t>
            </a:r>
            <a:endParaRPr dirty="0"/>
          </a:p>
        </p:txBody>
      </p:sp>
      <p:sp>
        <p:nvSpPr>
          <p:cNvPr id="107" name="Google Shape;107;p19"/>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9"/>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9" name="Google Shape;109;p19"/>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110" name="Google Shape;110;p19"/>
          <p:cNvSpPr txBox="1"/>
          <p:nvPr/>
        </p:nvSpPr>
        <p:spPr>
          <a:xfrm>
            <a:off x="4938925" y="969850"/>
            <a:ext cx="3000000" cy="169274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dk1"/>
                </a:solidFill>
                <a:latin typeface="Roboto"/>
                <a:ea typeface="Roboto"/>
                <a:cs typeface="Roboto"/>
                <a:sym typeface="Roboto"/>
              </a:rPr>
              <a:t>To begin, select </a:t>
            </a:r>
            <a:r>
              <a:rPr lang="en" b="1" dirty="0">
                <a:solidFill>
                  <a:schemeClr val="dk1"/>
                </a:solidFill>
                <a:latin typeface="Roboto"/>
                <a:ea typeface="Roboto"/>
                <a:cs typeface="Roboto"/>
                <a:sym typeface="Roboto"/>
              </a:rPr>
              <a:t>Medicare book</a:t>
            </a:r>
            <a:r>
              <a:rPr lang="en" dirty="0">
                <a:solidFill>
                  <a:schemeClr val="dk1"/>
                </a:solidFill>
                <a:latin typeface="Roboto"/>
                <a:ea typeface="Roboto"/>
                <a:cs typeface="Roboto"/>
                <a:sym typeface="Roboto"/>
              </a:rPr>
              <a:t> via the top navigation bar of the broker portal</a:t>
            </a:r>
          </a:p>
          <a:p>
            <a:pPr marL="0" lvl="0" indent="0" algn="l" rtl="0">
              <a:spcBef>
                <a:spcPts val="0"/>
              </a:spcBef>
              <a:spcAft>
                <a:spcPts val="0"/>
              </a:spcAft>
              <a:buNone/>
            </a:pPr>
            <a:endParaRPr lang="en" dirty="0">
              <a:solidFill>
                <a:schemeClr val="dk1"/>
              </a:solidFill>
              <a:latin typeface="Roboto"/>
              <a:ea typeface="Roboto"/>
              <a:cs typeface="Roboto"/>
              <a:sym typeface="Roboto"/>
            </a:endParaRPr>
          </a:p>
          <a:p>
            <a:r>
              <a:rPr lang="en-US" dirty="0">
                <a:solidFill>
                  <a:schemeClr val="dk1"/>
                </a:solidFill>
                <a:latin typeface="Roboto"/>
                <a:ea typeface="Roboto"/>
                <a:cs typeface="Roboto"/>
                <a:sym typeface="Roboto"/>
              </a:rPr>
              <a:t>Then, select “Enroll new policy”</a:t>
            </a:r>
          </a:p>
          <a:p>
            <a:pPr marL="0" lvl="0" indent="0" algn="l" rtl="0">
              <a:spcBef>
                <a:spcPts val="0"/>
              </a:spcBef>
              <a:spcAft>
                <a:spcPts val="0"/>
              </a:spcAft>
              <a:buNone/>
            </a:pPr>
            <a:endParaRPr dirty="0">
              <a:solidFill>
                <a:schemeClr val="dk1"/>
              </a:solidFill>
              <a:latin typeface="Roboto"/>
              <a:ea typeface="Roboto"/>
              <a:cs typeface="Roboto"/>
              <a:sym typeface="Roboto"/>
            </a:endParaRPr>
          </a:p>
          <a:p>
            <a:pPr marL="0" lvl="0" indent="0" algn="l" rtl="0">
              <a:spcBef>
                <a:spcPts val="0"/>
              </a:spcBef>
              <a:spcAft>
                <a:spcPts val="0"/>
              </a:spcAft>
              <a:buNone/>
            </a:pPr>
            <a:endParaRPr dirty="0">
              <a:solidFill>
                <a:schemeClr val="dk1"/>
              </a:solidFill>
              <a:latin typeface="Roboto"/>
              <a:ea typeface="Roboto"/>
              <a:cs typeface="Roboto"/>
              <a:sym typeface="Roboto"/>
            </a:endParaRPr>
          </a:p>
        </p:txBody>
      </p:sp>
      <p:pic>
        <p:nvPicPr>
          <p:cNvPr id="111" name="Google Shape;111;p19"/>
          <p:cNvPicPr preferRelativeResize="0"/>
          <p:nvPr/>
        </p:nvPicPr>
        <p:blipFill>
          <a:blip r:embed="rId3">
            <a:alphaModFix/>
          </a:blip>
          <a:stretch>
            <a:fillRect/>
          </a:stretch>
        </p:blipFill>
        <p:spPr>
          <a:xfrm>
            <a:off x="511558" y="4288450"/>
            <a:ext cx="1003767" cy="572700"/>
          </a:xfrm>
          <a:prstGeom prst="rect">
            <a:avLst/>
          </a:prstGeom>
          <a:noFill/>
          <a:ln>
            <a:noFill/>
          </a:ln>
        </p:spPr>
      </p:pic>
      <p:grpSp>
        <p:nvGrpSpPr>
          <p:cNvPr id="112" name="Google Shape;112;p19"/>
          <p:cNvGrpSpPr/>
          <p:nvPr/>
        </p:nvGrpSpPr>
        <p:grpSpPr>
          <a:xfrm>
            <a:off x="387567" y="969859"/>
            <a:ext cx="4392307" cy="2348878"/>
            <a:chOff x="387575" y="969850"/>
            <a:chExt cx="5665300" cy="3136438"/>
          </a:xfrm>
        </p:grpSpPr>
        <p:pic>
          <p:nvPicPr>
            <p:cNvPr id="113" name="Google Shape;113;p19"/>
            <p:cNvPicPr preferRelativeResize="0"/>
            <p:nvPr/>
          </p:nvPicPr>
          <p:blipFill rotWithShape="1">
            <a:blip r:embed="rId4">
              <a:alphaModFix/>
            </a:blip>
            <a:srcRect b="19967"/>
            <a:stretch/>
          </p:blipFill>
          <p:spPr>
            <a:xfrm>
              <a:off x="387575" y="969850"/>
              <a:ext cx="5665300" cy="3136438"/>
            </a:xfrm>
            <a:prstGeom prst="rect">
              <a:avLst/>
            </a:prstGeom>
            <a:noFill/>
            <a:ln>
              <a:noFill/>
            </a:ln>
            <a:effectLst>
              <a:outerShdw blurRad="57150" dist="19050" dir="5400000" algn="bl" rotWithShape="0">
                <a:srgbClr val="000000">
                  <a:alpha val="50000"/>
                </a:srgbClr>
              </a:outerShdw>
            </a:effectLst>
          </p:spPr>
        </p:pic>
        <p:sp>
          <p:nvSpPr>
            <p:cNvPr id="114" name="Google Shape;114;p19"/>
            <p:cNvSpPr/>
            <p:nvPr/>
          </p:nvSpPr>
          <p:spPr>
            <a:xfrm>
              <a:off x="4968357" y="969850"/>
              <a:ext cx="573600" cy="2361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19"/>
            <p:cNvPicPr preferRelativeResize="0"/>
            <p:nvPr/>
          </p:nvPicPr>
          <p:blipFill>
            <a:blip r:embed="rId5">
              <a:alphaModFix/>
            </a:blip>
            <a:stretch>
              <a:fillRect/>
            </a:stretch>
          </p:blipFill>
          <p:spPr>
            <a:xfrm>
              <a:off x="452788" y="2480325"/>
              <a:ext cx="5534874" cy="1534550"/>
            </a:xfrm>
            <a:prstGeom prst="rect">
              <a:avLst/>
            </a:prstGeom>
            <a:noFill/>
            <a:ln>
              <a:noFill/>
            </a:ln>
          </p:spPr>
        </p:pic>
      </p:grpSp>
      <p:pic>
        <p:nvPicPr>
          <p:cNvPr id="116" name="Google Shape;116;p19"/>
          <p:cNvPicPr preferRelativeResize="0"/>
          <p:nvPr/>
        </p:nvPicPr>
        <p:blipFill>
          <a:blip r:embed="rId6">
            <a:alphaModFix/>
          </a:blip>
          <a:stretch>
            <a:fillRect/>
          </a:stretch>
        </p:blipFill>
        <p:spPr>
          <a:xfrm>
            <a:off x="388965" y="3618025"/>
            <a:ext cx="8220260" cy="1139425"/>
          </a:xfrm>
          <a:prstGeom prst="rect">
            <a:avLst/>
          </a:prstGeom>
          <a:noFill/>
          <a:ln>
            <a:noFill/>
          </a:ln>
          <a:effectLst>
            <a:outerShdw blurRad="57150" dist="19050" dir="5400000" algn="bl" rotWithShape="0">
              <a:srgbClr val="000000">
                <a:alpha val="50000"/>
              </a:srgbClr>
            </a:outerShdw>
          </a:effectLst>
        </p:spPr>
      </p:pic>
      <p:sp>
        <p:nvSpPr>
          <p:cNvPr id="117" name="Google Shape;117;p19"/>
          <p:cNvSpPr txBox="1"/>
          <p:nvPr/>
        </p:nvSpPr>
        <p:spPr>
          <a:xfrm>
            <a:off x="5622754" y="2525570"/>
            <a:ext cx="3000000" cy="1046410"/>
          </a:xfrm>
          <a:prstGeom prst="rect">
            <a:avLst/>
          </a:prstGeom>
          <a:noFill/>
          <a:ln>
            <a:noFill/>
          </a:ln>
        </p:spPr>
        <p:txBody>
          <a:bodyPr spcFirstLastPara="1" wrap="square" lIns="91425" tIns="91425" rIns="91425" bIns="91425" anchor="t" anchorCtr="0">
            <a:spAutoFit/>
          </a:bodyPr>
          <a:lstStyle/>
          <a:p>
            <a:r>
              <a:rPr lang="en-US" dirty="0"/>
              <a:t>Note: Historical data (2021 plan information) will not be populated in the Broker Portal. Member payment information will need reestablished. </a:t>
            </a:r>
          </a:p>
        </p:txBody>
      </p:sp>
      <p:pic>
        <p:nvPicPr>
          <p:cNvPr id="118" name="Google Shape;118;p19"/>
          <p:cNvPicPr preferRelativeResize="0"/>
          <p:nvPr/>
        </p:nvPicPr>
        <p:blipFill>
          <a:blip r:embed="rId7">
            <a:alphaModFix/>
          </a:blip>
          <a:stretch>
            <a:fillRect/>
          </a:stretch>
        </p:blipFill>
        <p:spPr>
          <a:xfrm rot="328794" flipH="1">
            <a:off x="4156917" y="506281"/>
            <a:ext cx="1885948" cy="425377"/>
          </a:xfrm>
          <a:prstGeom prst="rect">
            <a:avLst/>
          </a:prstGeom>
          <a:noFill/>
          <a:ln>
            <a:noFill/>
          </a:ln>
        </p:spPr>
      </p:pic>
      <p:pic>
        <p:nvPicPr>
          <p:cNvPr id="119" name="Google Shape;119;p19"/>
          <p:cNvPicPr preferRelativeResize="0"/>
          <p:nvPr/>
        </p:nvPicPr>
        <p:blipFill>
          <a:blip r:embed="rId8">
            <a:alphaModFix/>
          </a:blip>
          <a:stretch>
            <a:fillRect/>
          </a:stretch>
        </p:blipFill>
        <p:spPr>
          <a:xfrm>
            <a:off x="421600" y="4155072"/>
            <a:ext cx="7955433" cy="509950"/>
          </a:xfrm>
          <a:prstGeom prst="rect">
            <a:avLst/>
          </a:prstGeom>
          <a:noFill/>
          <a:ln>
            <a:noFill/>
          </a:ln>
        </p:spPr>
      </p:pic>
      <p:sp>
        <p:nvSpPr>
          <p:cNvPr id="120" name="Google Shape;120;p19"/>
          <p:cNvSpPr/>
          <p:nvPr/>
        </p:nvSpPr>
        <p:spPr>
          <a:xfrm>
            <a:off x="7232412" y="4227118"/>
            <a:ext cx="1048500" cy="4110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9"/>
          <p:cNvSpPr/>
          <p:nvPr/>
        </p:nvSpPr>
        <p:spPr>
          <a:xfrm>
            <a:off x="5718050" y="3701050"/>
            <a:ext cx="1404300" cy="100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Google Shape;123;p19"/>
          <p:cNvPicPr preferRelativeResize="0"/>
          <p:nvPr/>
        </p:nvPicPr>
        <p:blipFill>
          <a:blip r:embed="rId9">
            <a:alphaModFix/>
            <a:duotone>
              <a:schemeClr val="accent3">
                <a:shade val="45000"/>
                <a:satMod val="135000"/>
              </a:schemeClr>
              <a:prstClr val="white"/>
            </a:duotone>
          </a:blip>
          <a:stretch>
            <a:fillRect/>
          </a:stretch>
        </p:blipFill>
        <p:spPr>
          <a:xfrm>
            <a:off x="6374344" y="3661600"/>
            <a:ext cx="748006" cy="179100"/>
          </a:xfrm>
          <a:prstGeom prst="rect">
            <a:avLst/>
          </a:prstGeom>
          <a:noFill/>
          <a:ln>
            <a:noFill/>
          </a:ln>
        </p:spPr>
      </p:pic>
      <p:sp>
        <p:nvSpPr>
          <p:cNvPr id="124" name="Google Shape;124;p19"/>
          <p:cNvSpPr/>
          <p:nvPr/>
        </p:nvSpPr>
        <p:spPr>
          <a:xfrm>
            <a:off x="387575" y="1432605"/>
            <a:ext cx="1377000" cy="121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500">
                <a:latin typeface="Roboto"/>
                <a:ea typeface="Roboto"/>
                <a:cs typeface="Roboto"/>
                <a:sym typeface="Roboto"/>
              </a:rPr>
              <a:t>Agent, Health First Agency</a:t>
            </a:r>
            <a:endParaRPr sz="500">
              <a:latin typeface="Roboto"/>
              <a:ea typeface="Roboto"/>
              <a:cs typeface="Roboto"/>
              <a:sym typeface="Roboto"/>
            </a:endParaRPr>
          </a:p>
        </p:txBody>
      </p:sp>
      <p:sp>
        <p:nvSpPr>
          <p:cNvPr id="125" name="Google Shape;125;p19"/>
          <p:cNvSpPr/>
          <p:nvPr/>
        </p:nvSpPr>
        <p:spPr>
          <a:xfrm>
            <a:off x="1765975" y="1813250"/>
            <a:ext cx="1543200" cy="285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450">
                <a:latin typeface="Roboto"/>
                <a:ea typeface="Roboto"/>
                <a:cs typeface="Roboto"/>
                <a:sym typeface="Roboto"/>
              </a:rPr>
              <a:t>Complete these items before you write your first Health First policy.</a:t>
            </a:r>
            <a:endParaRPr sz="450">
              <a:latin typeface="Roboto"/>
              <a:ea typeface="Roboto"/>
              <a:cs typeface="Roboto"/>
              <a:sym typeface="Roboto"/>
            </a:endParaRPr>
          </a:p>
        </p:txBody>
      </p:sp>
      <p:pic>
        <p:nvPicPr>
          <p:cNvPr id="121" name="Google Shape;121;p19"/>
          <p:cNvPicPr preferRelativeResize="0"/>
          <p:nvPr/>
        </p:nvPicPr>
        <p:blipFill>
          <a:blip r:embed="rId7">
            <a:alphaModFix/>
          </a:blip>
          <a:stretch>
            <a:fillRect/>
          </a:stretch>
        </p:blipFill>
        <p:spPr>
          <a:xfrm rot="13566963" flipH="1">
            <a:off x="4266846" y="3195516"/>
            <a:ext cx="3140553" cy="6305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9"/>
        <p:cNvGrpSpPr/>
        <p:nvPr/>
      </p:nvGrpSpPr>
      <p:grpSpPr>
        <a:xfrm>
          <a:off x="0" y="0"/>
          <a:ext cx="0" cy="0"/>
          <a:chOff x="0" y="0"/>
          <a:chExt cx="0" cy="0"/>
        </a:xfrm>
      </p:grpSpPr>
      <p:sp>
        <p:nvSpPr>
          <p:cNvPr id="130" name="Google Shape;130;p20"/>
          <p:cNvSpPr txBox="1"/>
          <p:nvPr/>
        </p:nvSpPr>
        <p:spPr>
          <a:xfrm>
            <a:off x="115050" y="1648225"/>
            <a:ext cx="8913900" cy="1185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6500">
                <a:solidFill>
                  <a:srgbClr val="081458"/>
                </a:solidFill>
                <a:latin typeface="Roboto"/>
                <a:ea typeface="Roboto"/>
                <a:cs typeface="Roboto"/>
                <a:sym typeface="Roboto"/>
              </a:rPr>
              <a:t>Electronic Applications</a:t>
            </a:r>
            <a:endParaRPr sz="6500">
              <a:solidFill>
                <a:srgbClr val="081458"/>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0" y="189949"/>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Medicare Enrollment Portal Login</a:t>
            </a:r>
            <a:endParaRPr dirty="0"/>
          </a:p>
        </p:txBody>
      </p:sp>
      <p:sp>
        <p:nvSpPr>
          <p:cNvPr id="136" name="Google Shape;136;p21"/>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1"/>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 name="Google Shape;138;p21"/>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139" name="Google Shape;139;p21"/>
          <p:cNvSpPr txBox="1"/>
          <p:nvPr/>
        </p:nvSpPr>
        <p:spPr>
          <a:xfrm>
            <a:off x="209775" y="1504925"/>
            <a:ext cx="3762300" cy="1754296"/>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600" dirty="0">
                <a:solidFill>
                  <a:schemeClr val="dk1"/>
                </a:solidFill>
              </a:rPr>
              <a:t>You will be brought to the</a:t>
            </a:r>
            <a:r>
              <a:rPr lang="en" sz="1600" dirty="0">
                <a:solidFill>
                  <a:srgbClr val="131D40"/>
                </a:solidFill>
                <a:uFill>
                  <a:noFill/>
                </a:uFill>
                <a:hlinkClick r:id="rId3">
                  <a:extLst>
                    <a:ext uri="{A12FA001-AC4F-418D-AE19-62706E023703}">
                      <ahyp:hlinkClr xmlns:ahyp="http://schemas.microsoft.com/office/drawing/2018/hyperlinkcolor" val="tx"/>
                    </a:ext>
                  </a:extLst>
                </a:hlinkClick>
              </a:rPr>
              <a:t> </a:t>
            </a:r>
            <a:r>
              <a:rPr lang="en" sz="1600" u="sng" dirty="0">
                <a:solidFill>
                  <a:schemeClr val="hlink"/>
                </a:solidFill>
                <a:hlinkClick r:id="rId4"/>
              </a:rPr>
              <a:t>Medicare Enrollment Portal</a:t>
            </a:r>
            <a:endParaRPr sz="1600" u="sng" dirty="0">
              <a:solidFill>
                <a:schemeClr val="hlink"/>
              </a:solidFill>
            </a:endParaRPr>
          </a:p>
          <a:p>
            <a:pPr marL="0" lvl="0" indent="0" algn="l" rtl="0">
              <a:lnSpc>
                <a:spcPct val="90000"/>
              </a:lnSpc>
              <a:spcBef>
                <a:spcPts val="1200"/>
              </a:spcBef>
              <a:spcAft>
                <a:spcPts val="0"/>
              </a:spcAft>
              <a:buNone/>
            </a:pPr>
            <a:endParaRPr sz="1600" u="sng" dirty="0">
              <a:solidFill>
                <a:schemeClr val="hlink"/>
              </a:solidFill>
            </a:endParaRPr>
          </a:p>
          <a:p>
            <a:pPr marL="0" lvl="0" indent="0" algn="l" rtl="0">
              <a:lnSpc>
                <a:spcPct val="90000"/>
              </a:lnSpc>
              <a:spcBef>
                <a:spcPts val="1200"/>
              </a:spcBef>
              <a:spcAft>
                <a:spcPts val="1200"/>
              </a:spcAft>
              <a:buNone/>
            </a:pPr>
            <a:r>
              <a:rPr lang="en" sz="1600" i="1" dirty="0">
                <a:solidFill>
                  <a:schemeClr val="dk1"/>
                </a:solidFill>
              </a:rPr>
              <a:t>Note: Save the URL in your browser “bookmarks” for easy, future access.</a:t>
            </a:r>
            <a:endParaRPr sz="1600" i="1" u="sng" dirty="0">
              <a:solidFill>
                <a:schemeClr val="dk1"/>
              </a:solidFill>
            </a:endParaRPr>
          </a:p>
        </p:txBody>
      </p:sp>
      <p:pic>
        <p:nvPicPr>
          <p:cNvPr id="140" name="Google Shape;140;p21"/>
          <p:cNvPicPr preferRelativeResize="0"/>
          <p:nvPr/>
        </p:nvPicPr>
        <p:blipFill>
          <a:blip r:embed="rId5">
            <a:alphaModFix/>
          </a:blip>
          <a:stretch>
            <a:fillRect/>
          </a:stretch>
        </p:blipFill>
        <p:spPr>
          <a:xfrm>
            <a:off x="4064850" y="1035577"/>
            <a:ext cx="4587299" cy="3196064"/>
          </a:xfrm>
          <a:prstGeom prst="rect">
            <a:avLst/>
          </a:prstGeom>
          <a:noFill/>
          <a:ln>
            <a:noFill/>
          </a:ln>
          <a:effectLst>
            <a:outerShdw blurRad="57150" dist="19050" dir="5400000" algn="bl" rotWithShape="0">
              <a:srgbClr val="000000">
                <a:alpha val="50000"/>
              </a:srgbClr>
            </a:outerShdw>
          </a:effectLst>
        </p:spPr>
      </p:pic>
      <p:pic>
        <p:nvPicPr>
          <p:cNvPr id="141" name="Google Shape;141;p21"/>
          <p:cNvPicPr preferRelativeResize="0"/>
          <p:nvPr/>
        </p:nvPicPr>
        <p:blipFill>
          <a:blip r:embed="rId6">
            <a:alphaModFix/>
          </a:blip>
          <a:stretch>
            <a:fillRect/>
          </a:stretch>
        </p:blipFill>
        <p:spPr>
          <a:xfrm>
            <a:off x="7719282" y="4406596"/>
            <a:ext cx="1113016" cy="423901"/>
          </a:xfrm>
          <a:prstGeom prst="rect">
            <a:avLst/>
          </a:prstGeom>
          <a:noFill/>
          <a:ln>
            <a:noFill/>
          </a:ln>
        </p:spPr>
      </p:pic>
      <p:pic>
        <p:nvPicPr>
          <p:cNvPr id="142" name="Google Shape;142;p21"/>
          <p:cNvPicPr preferRelativeResize="0"/>
          <p:nvPr/>
        </p:nvPicPr>
        <p:blipFill>
          <a:blip r:embed="rId7">
            <a:alphaModFix/>
          </a:blip>
          <a:stretch>
            <a:fillRect/>
          </a:stretch>
        </p:blipFill>
        <p:spPr>
          <a:xfrm>
            <a:off x="311700" y="4406612"/>
            <a:ext cx="951131" cy="3919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txBox="1">
            <a:spLocks noGrp="1"/>
          </p:cNvSpPr>
          <p:nvPr>
            <p:ph type="title"/>
          </p:nvPr>
        </p:nvSpPr>
        <p:spPr>
          <a:xfrm>
            <a:off x="46656" y="214374"/>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Initial Login, Reset, Forgot Password</a:t>
            </a:r>
            <a:endParaRPr dirty="0"/>
          </a:p>
        </p:txBody>
      </p:sp>
      <p:sp>
        <p:nvSpPr>
          <p:cNvPr id="148" name="Google Shape;148;p22"/>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2"/>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0" name="Google Shape;150;p22"/>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sp>
        <p:nvSpPr>
          <p:cNvPr id="151" name="Google Shape;151;p22"/>
          <p:cNvSpPr txBox="1"/>
          <p:nvPr/>
        </p:nvSpPr>
        <p:spPr>
          <a:xfrm>
            <a:off x="311700" y="1017800"/>
            <a:ext cx="3931800" cy="2208267"/>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1500" dirty="0">
                <a:solidFill>
                  <a:schemeClr val="dk1"/>
                </a:solidFill>
              </a:rPr>
              <a:t>As a broker, the first time you log in, you will need to use the Forgot Password link. This link is also used if you forget your password or wish to reset it.</a:t>
            </a:r>
            <a:endParaRPr sz="1500" dirty="0">
              <a:solidFill>
                <a:schemeClr val="dk1"/>
              </a:solidFill>
            </a:endParaRPr>
          </a:p>
          <a:p>
            <a:pPr marL="457200" lvl="0" indent="-323850" algn="l" rtl="0">
              <a:lnSpc>
                <a:spcPct val="90000"/>
              </a:lnSpc>
              <a:spcBef>
                <a:spcPts val="1200"/>
              </a:spcBef>
              <a:spcAft>
                <a:spcPts val="0"/>
              </a:spcAft>
              <a:buClr>
                <a:schemeClr val="dk1"/>
              </a:buClr>
              <a:buSzPts val="1500"/>
              <a:buChar char="●"/>
            </a:pPr>
            <a:r>
              <a:rPr lang="en" sz="1500" dirty="0">
                <a:solidFill>
                  <a:schemeClr val="dk1"/>
                </a:solidFill>
              </a:rPr>
              <a:t>Click the </a:t>
            </a:r>
            <a:r>
              <a:rPr lang="en" sz="1500" b="1" dirty="0">
                <a:solidFill>
                  <a:schemeClr val="dk1"/>
                </a:solidFill>
              </a:rPr>
              <a:t>Forgot Password </a:t>
            </a:r>
            <a:r>
              <a:rPr lang="en" sz="1500" dirty="0">
                <a:solidFill>
                  <a:schemeClr val="dk1"/>
                </a:solidFill>
              </a:rPr>
              <a:t>link.</a:t>
            </a:r>
            <a:endParaRPr sz="1500" dirty="0">
              <a:solidFill>
                <a:schemeClr val="dk1"/>
              </a:solidFill>
            </a:endParaRPr>
          </a:p>
          <a:p>
            <a:pPr marL="457200" lvl="0" indent="-323850" algn="l" rtl="0">
              <a:lnSpc>
                <a:spcPct val="90000"/>
              </a:lnSpc>
              <a:spcBef>
                <a:spcPts val="0"/>
              </a:spcBef>
              <a:spcAft>
                <a:spcPts val="0"/>
              </a:spcAft>
              <a:buClr>
                <a:schemeClr val="dk1"/>
              </a:buClr>
              <a:buSzPts val="1500"/>
              <a:buChar char="●"/>
            </a:pPr>
            <a:r>
              <a:rPr lang="en" sz="1500" dirty="0">
                <a:solidFill>
                  <a:schemeClr val="dk1"/>
                </a:solidFill>
              </a:rPr>
              <a:t>Enter your NPN in the </a:t>
            </a:r>
            <a:r>
              <a:rPr lang="en" sz="1500" b="1" dirty="0">
                <a:solidFill>
                  <a:schemeClr val="dk1"/>
                </a:solidFill>
              </a:rPr>
              <a:t>*Username </a:t>
            </a:r>
            <a:r>
              <a:rPr lang="en" sz="1500" dirty="0">
                <a:solidFill>
                  <a:schemeClr val="dk1"/>
                </a:solidFill>
              </a:rPr>
              <a:t>field.</a:t>
            </a:r>
            <a:endParaRPr sz="1500" dirty="0">
              <a:solidFill>
                <a:schemeClr val="dk1"/>
              </a:solidFill>
            </a:endParaRPr>
          </a:p>
          <a:p>
            <a:pPr marL="457200" lvl="0" indent="-323850" algn="l" rtl="0">
              <a:lnSpc>
                <a:spcPct val="90000"/>
              </a:lnSpc>
              <a:spcBef>
                <a:spcPts val="0"/>
              </a:spcBef>
              <a:spcAft>
                <a:spcPts val="0"/>
              </a:spcAft>
              <a:buClr>
                <a:schemeClr val="dk1"/>
              </a:buClr>
              <a:buSzPts val="1500"/>
              <a:buChar char="●"/>
            </a:pPr>
            <a:r>
              <a:rPr lang="en" sz="1500" dirty="0">
                <a:solidFill>
                  <a:schemeClr val="dk1"/>
                </a:solidFill>
              </a:rPr>
              <a:t>Click </a:t>
            </a:r>
            <a:r>
              <a:rPr lang="en" sz="1500" b="1" dirty="0">
                <a:solidFill>
                  <a:schemeClr val="dk1"/>
                </a:solidFill>
              </a:rPr>
              <a:t>Send email</a:t>
            </a:r>
            <a:endParaRPr sz="1500" b="1" dirty="0">
              <a:solidFill>
                <a:schemeClr val="dk1"/>
              </a:solidFill>
            </a:endParaRPr>
          </a:p>
          <a:p>
            <a:pPr marL="457200" lvl="0" indent="-323850" algn="l" rtl="0">
              <a:lnSpc>
                <a:spcPct val="90000"/>
              </a:lnSpc>
              <a:spcBef>
                <a:spcPts val="0"/>
              </a:spcBef>
              <a:spcAft>
                <a:spcPts val="0"/>
              </a:spcAft>
              <a:buClr>
                <a:schemeClr val="dk1"/>
              </a:buClr>
              <a:buSzPts val="1500"/>
              <a:buChar char="●"/>
            </a:pPr>
            <a:r>
              <a:rPr lang="en" sz="1500" dirty="0">
                <a:solidFill>
                  <a:schemeClr val="dk1"/>
                </a:solidFill>
              </a:rPr>
              <a:t>Log into email &amp; verify email</a:t>
            </a:r>
            <a:endParaRPr sz="1500" dirty="0">
              <a:solidFill>
                <a:schemeClr val="dk1"/>
              </a:solidFill>
            </a:endParaRPr>
          </a:p>
        </p:txBody>
      </p:sp>
      <p:pic>
        <p:nvPicPr>
          <p:cNvPr id="152" name="Google Shape;152;p22"/>
          <p:cNvPicPr preferRelativeResize="0"/>
          <p:nvPr/>
        </p:nvPicPr>
        <p:blipFill>
          <a:blip r:embed="rId3">
            <a:alphaModFix/>
          </a:blip>
          <a:stretch>
            <a:fillRect/>
          </a:stretch>
        </p:blipFill>
        <p:spPr>
          <a:xfrm>
            <a:off x="4572000" y="1088600"/>
            <a:ext cx="2671925" cy="3637074"/>
          </a:xfrm>
          <a:prstGeom prst="rect">
            <a:avLst/>
          </a:prstGeom>
          <a:noFill/>
          <a:ln>
            <a:noFill/>
          </a:ln>
          <a:effectLst>
            <a:outerShdw blurRad="57150" dist="19050" dir="5400000" algn="bl" rotWithShape="0">
              <a:srgbClr val="000000">
                <a:alpha val="50000"/>
              </a:srgbClr>
            </a:outerShdw>
          </a:effectLst>
        </p:spPr>
      </p:pic>
      <p:pic>
        <p:nvPicPr>
          <p:cNvPr id="153" name="Google Shape;153;p22"/>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154" name="Google Shape;154;p22"/>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59908" y="207004"/>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Search Beneficiaries</a:t>
            </a:r>
            <a:endParaRPr dirty="0"/>
          </a:p>
        </p:txBody>
      </p:sp>
      <p:sp>
        <p:nvSpPr>
          <p:cNvPr id="160" name="Google Shape;160;p23"/>
          <p:cNvSpPr/>
          <p:nvPr/>
        </p:nvSpPr>
        <p:spPr>
          <a:xfrm>
            <a:off x="-6450" y="-32150"/>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3"/>
          <p:cNvSpPr/>
          <p:nvPr/>
        </p:nvSpPr>
        <p:spPr>
          <a:xfrm>
            <a:off x="-6450" y="4972125"/>
            <a:ext cx="9157200" cy="179100"/>
          </a:xfrm>
          <a:prstGeom prst="rect">
            <a:avLst/>
          </a:prstGeom>
          <a:solidFill>
            <a:srgbClr val="07376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2" name="Google Shape;162;p23"/>
          <p:cNvCxnSpPr/>
          <p:nvPr/>
        </p:nvCxnSpPr>
        <p:spPr>
          <a:xfrm rot="10800000" flipH="1">
            <a:off x="0" y="4905425"/>
            <a:ext cx="9150600" cy="23700"/>
          </a:xfrm>
          <a:prstGeom prst="straightConnector1">
            <a:avLst/>
          </a:prstGeom>
          <a:noFill/>
          <a:ln w="38100" cap="flat" cmpd="sng">
            <a:solidFill>
              <a:srgbClr val="073763"/>
            </a:solidFill>
            <a:prstDash val="solid"/>
            <a:round/>
            <a:headEnd type="none" w="med" len="med"/>
            <a:tailEnd type="none" w="med" len="med"/>
          </a:ln>
        </p:spPr>
      </p:cxnSp>
      <p:pic>
        <p:nvPicPr>
          <p:cNvPr id="163" name="Google Shape;163;p23"/>
          <p:cNvPicPr preferRelativeResize="0"/>
          <p:nvPr/>
        </p:nvPicPr>
        <p:blipFill>
          <a:blip r:embed="rId3">
            <a:alphaModFix/>
          </a:blip>
          <a:stretch>
            <a:fillRect/>
          </a:stretch>
        </p:blipFill>
        <p:spPr>
          <a:xfrm>
            <a:off x="3818058" y="870475"/>
            <a:ext cx="4622309" cy="3582901"/>
          </a:xfrm>
          <a:prstGeom prst="rect">
            <a:avLst/>
          </a:prstGeom>
          <a:noFill/>
          <a:ln>
            <a:noFill/>
          </a:ln>
          <a:effectLst>
            <a:outerShdw blurRad="57150" dist="19050" dir="5400000" algn="bl" rotWithShape="0">
              <a:srgbClr val="000000">
                <a:alpha val="50000"/>
              </a:srgbClr>
            </a:outerShdw>
          </a:effectLst>
        </p:spPr>
      </p:pic>
      <p:sp>
        <p:nvSpPr>
          <p:cNvPr id="164" name="Google Shape;164;p23"/>
          <p:cNvSpPr/>
          <p:nvPr/>
        </p:nvSpPr>
        <p:spPr>
          <a:xfrm>
            <a:off x="6274475" y="1047200"/>
            <a:ext cx="2015400" cy="1791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txBox="1"/>
          <p:nvPr/>
        </p:nvSpPr>
        <p:spPr>
          <a:xfrm>
            <a:off x="311700" y="1153175"/>
            <a:ext cx="3000000" cy="18777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500">
                <a:solidFill>
                  <a:schemeClr val="dk1"/>
                </a:solidFill>
              </a:rPr>
              <a:t>After logging in, the </a:t>
            </a:r>
            <a:r>
              <a:rPr lang="en" sz="1500" b="1">
                <a:solidFill>
                  <a:schemeClr val="dk1"/>
                </a:solidFill>
              </a:rPr>
              <a:t>Search Beneficiary </a:t>
            </a:r>
            <a:r>
              <a:rPr lang="en" sz="1500">
                <a:solidFill>
                  <a:schemeClr val="dk1"/>
                </a:solidFill>
              </a:rPr>
              <a:t>screen will display.</a:t>
            </a:r>
            <a:endParaRPr sz="1500">
              <a:solidFill>
                <a:schemeClr val="dk1"/>
              </a:solidFill>
            </a:endParaRPr>
          </a:p>
          <a:p>
            <a:pPr marL="0" lvl="0" indent="0" algn="l" rtl="0">
              <a:lnSpc>
                <a:spcPct val="100000"/>
              </a:lnSpc>
              <a:spcBef>
                <a:spcPts val="1200"/>
              </a:spcBef>
              <a:spcAft>
                <a:spcPts val="0"/>
              </a:spcAft>
              <a:buNone/>
            </a:pPr>
            <a:r>
              <a:rPr lang="en" sz="1500">
                <a:solidFill>
                  <a:schemeClr val="dk1"/>
                </a:solidFill>
              </a:rPr>
              <a:t>Use the top navigation bar to:</a:t>
            </a:r>
            <a:endParaRPr sz="1500">
              <a:solidFill>
                <a:schemeClr val="dk1"/>
              </a:solidFill>
            </a:endParaRPr>
          </a:p>
          <a:p>
            <a:pPr marL="457200" lvl="0" indent="-323850" algn="l" rtl="0">
              <a:lnSpc>
                <a:spcPct val="100000"/>
              </a:lnSpc>
              <a:spcBef>
                <a:spcPts val="1200"/>
              </a:spcBef>
              <a:spcAft>
                <a:spcPts val="0"/>
              </a:spcAft>
              <a:buClr>
                <a:schemeClr val="dk1"/>
              </a:buClr>
              <a:buSzPts val="1500"/>
              <a:buChar char="●"/>
            </a:pPr>
            <a:r>
              <a:rPr lang="en" sz="1500" b="1">
                <a:solidFill>
                  <a:schemeClr val="dk1"/>
                </a:solidFill>
              </a:rPr>
              <a:t>Search Profile</a:t>
            </a:r>
            <a:endParaRPr sz="1500" b="1">
              <a:solidFill>
                <a:schemeClr val="dk1"/>
              </a:solidFill>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rPr>
              <a:t>Create a </a:t>
            </a:r>
            <a:r>
              <a:rPr lang="en" sz="1500" b="1">
                <a:solidFill>
                  <a:schemeClr val="dk1"/>
                </a:solidFill>
              </a:rPr>
              <a:t>New Profile</a:t>
            </a:r>
            <a:endParaRPr sz="1500" b="1">
              <a:solidFill>
                <a:schemeClr val="dk1"/>
              </a:solidFill>
            </a:endParaRPr>
          </a:p>
          <a:p>
            <a:pPr marL="457200" lvl="0" indent="-323850" algn="l" rtl="0">
              <a:lnSpc>
                <a:spcPct val="100000"/>
              </a:lnSpc>
              <a:spcBef>
                <a:spcPts val="0"/>
              </a:spcBef>
              <a:spcAft>
                <a:spcPts val="0"/>
              </a:spcAft>
              <a:buClr>
                <a:schemeClr val="dk1"/>
              </a:buClr>
              <a:buSzPts val="1500"/>
              <a:buChar char="●"/>
            </a:pPr>
            <a:r>
              <a:rPr lang="en" sz="1500">
                <a:solidFill>
                  <a:schemeClr val="dk1"/>
                </a:solidFill>
              </a:rPr>
              <a:t>Access your </a:t>
            </a:r>
            <a:r>
              <a:rPr lang="en" sz="1500" b="1">
                <a:solidFill>
                  <a:schemeClr val="dk1"/>
                </a:solidFill>
              </a:rPr>
              <a:t>Broker Profile</a:t>
            </a:r>
            <a:endParaRPr sz="1500" b="1">
              <a:solidFill>
                <a:schemeClr val="dk1"/>
              </a:solidFill>
            </a:endParaRPr>
          </a:p>
        </p:txBody>
      </p:sp>
      <p:pic>
        <p:nvPicPr>
          <p:cNvPr id="166" name="Google Shape;166;p23"/>
          <p:cNvPicPr preferRelativeResize="0"/>
          <p:nvPr/>
        </p:nvPicPr>
        <p:blipFill>
          <a:blip r:embed="rId4">
            <a:alphaModFix/>
          </a:blip>
          <a:stretch>
            <a:fillRect/>
          </a:stretch>
        </p:blipFill>
        <p:spPr>
          <a:xfrm>
            <a:off x="7719282" y="4406596"/>
            <a:ext cx="1113016" cy="423901"/>
          </a:xfrm>
          <a:prstGeom prst="rect">
            <a:avLst/>
          </a:prstGeom>
          <a:noFill/>
          <a:ln>
            <a:noFill/>
          </a:ln>
        </p:spPr>
      </p:pic>
      <p:pic>
        <p:nvPicPr>
          <p:cNvPr id="167" name="Google Shape;167;p23"/>
          <p:cNvPicPr preferRelativeResize="0"/>
          <p:nvPr/>
        </p:nvPicPr>
        <p:blipFill>
          <a:blip r:embed="rId5">
            <a:alphaModFix/>
          </a:blip>
          <a:stretch>
            <a:fillRect/>
          </a:stretch>
        </p:blipFill>
        <p:spPr>
          <a:xfrm>
            <a:off x="311700" y="4406612"/>
            <a:ext cx="951131" cy="39193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4824</TotalTime>
  <Words>2615</Words>
  <Application>Microsoft Office PowerPoint</Application>
  <PresentationFormat>On-screen Show (16:9)</PresentationFormat>
  <Paragraphs>235</Paragraphs>
  <Slides>46</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Roboto</vt:lpstr>
      <vt:lpstr>Segoe UI</vt:lpstr>
      <vt:lpstr>Times New Roman</vt:lpstr>
      <vt:lpstr>Simple Light</vt:lpstr>
      <vt:lpstr>PowerPoint Presentation</vt:lpstr>
      <vt:lpstr>PowerPoint Presentation</vt:lpstr>
      <vt:lpstr>PowerPoint Presentation</vt:lpstr>
      <vt:lpstr>Getting Started – Log In</vt:lpstr>
      <vt:lpstr>Locating your BoB</vt:lpstr>
      <vt:lpstr>PowerPoint Presentation</vt:lpstr>
      <vt:lpstr>Medicare Enrollment Portal Login</vt:lpstr>
      <vt:lpstr>Initial Login, Reset, Forgot Password</vt:lpstr>
      <vt:lpstr>Search Beneficiaries</vt:lpstr>
      <vt:lpstr>Top Navigation: Broker Profile</vt:lpstr>
      <vt:lpstr>Top Navigation: Search Profile</vt:lpstr>
      <vt:lpstr>Top Navigation: Beneficiary</vt:lpstr>
      <vt:lpstr>Top Navigation: New Profile</vt:lpstr>
      <vt:lpstr>Profile Notes</vt:lpstr>
      <vt:lpstr>Profile Tasks</vt:lpstr>
      <vt:lpstr>Scope of Appointment</vt:lpstr>
      <vt:lpstr>Scope of Appointment Sent to Beneficiary</vt:lpstr>
      <vt:lpstr>Scope of Appointment Received by the Beneficiary</vt:lpstr>
      <vt:lpstr>Scope of Appointment Confirmed by the Beneficiary</vt:lpstr>
      <vt:lpstr>Agent Completion of the Scope of Appointment</vt:lpstr>
      <vt:lpstr>Agent Completion of the Scope of Appointment</vt:lpstr>
      <vt:lpstr>Uploading a Scope of Appointment</vt:lpstr>
      <vt:lpstr>Getting Started</vt:lpstr>
      <vt:lpstr>Getting Started</vt:lpstr>
      <vt:lpstr>Getting Started - Health</vt:lpstr>
      <vt:lpstr>Getting Started - Prescriptions</vt:lpstr>
      <vt:lpstr>Getting Started - Pharmacy</vt:lpstr>
      <vt:lpstr>Plans</vt:lpstr>
      <vt:lpstr>Compare Plans</vt:lpstr>
      <vt:lpstr>Send a Quote to the Beneficiary</vt:lpstr>
      <vt:lpstr>Send a Quote to the Beneficiary</vt:lpstr>
      <vt:lpstr>Quote Authorization and Summary</vt:lpstr>
      <vt:lpstr>Start Enrollment Add to Cart</vt:lpstr>
      <vt:lpstr>Start Enrollment Add to Cart</vt:lpstr>
      <vt:lpstr>Enroll a Beneficiary</vt:lpstr>
      <vt:lpstr>Enroll a Beneficiary</vt:lpstr>
      <vt:lpstr>Enrollment History</vt:lpstr>
      <vt:lpstr>Enrollment History</vt:lpstr>
      <vt:lpstr>PowerPoint Presentation</vt:lpstr>
      <vt:lpstr>Paper Applications</vt:lpstr>
      <vt:lpstr>Paper Application Recommendations &amp; Best Practices</vt:lpstr>
      <vt:lpstr>PowerPoint Presentation</vt:lpstr>
      <vt:lpstr>Next Steps </vt:lpstr>
      <vt:lpstr>Oscar’s Broker Support Team is here to help</vt:lpstr>
      <vt:lpstr>Creating Your Zendesk Account</vt:lpstr>
      <vt:lpstr>Health First Health Plans Broker Services is available: Monday through Friday 8:00 a.m. to 5:00 p.m.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Cole, Jennifer</cp:lastModifiedBy>
  <cp:revision>22</cp:revision>
  <dcterms:modified xsi:type="dcterms:W3CDTF">2021-10-14T12:28:12Z</dcterms:modified>
</cp:coreProperties>
</file>